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67" r:id="rId14"/>
    <p:sldId id="271" r:id="rId15"/>
    <p:sldId id="274" r:id="rId16"/>
    <p:sldId id="272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03" autoAdjust="0"/>
    <p:restoredTop sz="94660"/>
  </p:normalViewPr>
  <p:slideViewPr>
    <p:cSldViewPr snapToGrid="0">
      <p:cViewPr varScale="1">
        <p:scale>
          <a:sx n="93" d="100"/>
          <a:sy n="93" d="100"/>
        </p:scale>
        <p:origin x="72" y="3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0B268A-D629-4E3B-8095-4C5CA397CC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FE1C58-E26A-4EF3-B847-21538B8BD8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8573C4-813E-44E9-A1C0-15A4BB6B4F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644A6-59D6-464D-AD1A-3A8F82524950}" type="datetimeFigureOut">
              <a:rPr lang="en-US" smtClean="0"/>
              <a:t>3/4/2019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EF2281-55D8-4FA7-80AE-76CDEC999A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2E6D64-467A-4FBA-B52D-B89DD8330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DEBEC-650D-4C08-A2E7-7C124F550B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4666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68F2B-E72B-40C6-9F18-3F211DB871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2B02F0-22D8-4240-B620-3E98FFAF6E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7D917C-23E3-4E21-BD70-F66991CD25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644A6-59D6-464D-AD1A-3A8F82524950}" type="datetimeFigureOut">
              <a:rPr lang="en-US" smtClean="0"/>
              <a:t>3/4/2019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490516-79AC-44D6-BC1F-BF881ABA42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FF1B87-D8E6-46E0-B20D-3872BCBE26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DEBEC-650D-4C08-A2E7-7C124F550B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8500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76CC476-CEC6-4F95-89CC-7C953112DDC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50E12D5-7D9E-4CA3-935A-A2411B3613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3BCAAD-3245-42BB-A9F2-958052BEA3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644A6-59D6-464D-AD1A-3A8F82524950}" type="datetimeFigureOut">
              <a:rPr lang="en-US" smtClean="0"/>
              <a:t>3/4/2019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38661B-BE73-478B-955E-782415C8A3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3A2914-DA2C-404B-B940-BB12FBF064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DEBEC-650D-4C08-A2E7-7C124F550B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7634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33D62B-486A-43FC-8102-0869E12FE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7905E8-8B84-4EEE-81EC-6BC033B1C8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5CE55E-60A7-41D8-81C1-05787D97EB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644A6-59D6-464D-AD1A-3A8F82524950}" type="datetimeFigureOut">
              <a:rPr lang="en-US" smtClean="0"/>
              <a:t>3/4/2019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B6CA3D-18AC-4E65-81F9-6F6B5F796B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00D43B-3C3E-486D-8652-F4B61204B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DEBEC-650D-4C08-A2E7-7C124F550B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3731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BCFA5-45B2-4CCF-946D-997213DE1B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BB947C-8C22-4AD9-868A-9FE84D7F4C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B456C8-2D8E-430D-A6C8-4D2F60E0EE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644A6-59D6-464D-AD1A-3A8F82524950}" type="datetimeFigureOut">
              <a:rPr lang="en-US" smtClean="0"/>
              <a:t>3/4/2019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75DB82-1460-4202-BF2E-7511534F82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E58349-D8E0-4FEB-A054-E0020DA4E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DEBEC-650D-4C08-A2E7-7C124F550B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374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F6E91-440F-4E1C-BE13-FFF8943ED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CE8847-D4DD-45B6-8A44-9B6A30DB50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A5513D-D986-4102-946D-9BB4C5F5F4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81BFA2-CBFF-4961-8324-766C310404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644A6-59D6-464D-AD1A-3A8F82524950}" type="datetimeFigureOut">
              <a:rPr lang="en-US" smtClean="0"/>
              <a:t>3/4/2019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E36132-6937-43D9-9789-00995D1133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C5622A-F3C2-4DA8-A0CE-3FD1E29778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DEBEC-650D-4C08-A2E7-7C124F550B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1864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87EA7B-579E-419E-A9C0-5C9C90B2E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042CFF-0FA8-48E1-BA78-4C849E0819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45372A-5968-4301-9954-4C946304E0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7864521-6EA1-463E-9392-65E892413F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16CF456-1301-4D4D-99EF-6FCA2850169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790253E-0DC7-4606-84EA-4571D207C0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644A6-59D6-464D-AD1A-3A8F82524950}" type="datetimeFigureOut">
              <a:rPr lang="en-US" smtClean="0"/>
              <a:t>3/4/2019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7920B44-EECB-4258-9B0A-869A143248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1C462E1-2A4E-407E-8E37-9BCC0D448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DEBEC-650D-4C08-A2E7-7C124F550B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9560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689B23-4975-4818-8746-6DFBA4CEBE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E3C5BCA-5445-4286-8751-B5F003B427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644A6-59D6-464D-AD1A-3A8F82524950}" type="datetimeFigureOut">
              <a:rPr lang="en-US" smtClean="0"/>
              <a:t>3/4/2019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867ED7-F270-40A4-BA4D-C039CFA333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919D56-5126-4CAD-B26B-6502E9623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DEBEC-650D-4C08-A2E7-7C124F550B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8040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4502823-C188-4FC2-A28E-C286027286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644A6-59D6-464D-AD1A-3A8F82524950}" type="datetimeFigureOut">
              <a:rPr lang="en-US" smtClean="0"/>
              <a:t>3/4/2019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621DB05-F080-4CD8-9940-63DC41D616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834EDE-447E-4660-9CC3-F81561C323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DEBEC-650D-4C08-A2E7-7C124F550B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5537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963546-1241-4331-9CE6-D8A77C0A56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69A200-7F00-48DA-8431-850DA80D9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F94B7D-E19A-40A4-AD07-64D6754016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DD6053-F42B-4CC6-AF21-845C5DC9CD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644A6-59D6-464D-AD1A-3A8F82524950}" type="datetimeFigureOut">
              <a:rPr lang="en-US" smtClean="0"/>
              <a:t>3/4/2019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4F9581-5049-4B93-8667-B7D184AFE2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21DE27-5DE2-489F-991E-B6239E61B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DEBEC-650D-4C08-A2E7-7C124F550B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4275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F58DBE-CD0A-40B2-BD9C-CE2D7622D6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D1E4204-832F-47B5-95FD-0C1919F44B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DAAB30-0894-4E8E-9452-ABF2CF0A26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F2EE1C-0F3F-4374-9A91-37E82D96AF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644A6-59D6-464D-AD1A-3A8F82524950}" type="datetimeFigureOut">
              <a:rPr lang="en-US" smtClean="0"/>
              <a:t>3/4/2019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D3F89E-6C88-4F27-9A9F-290071CDE2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929C8B-CBA9-4CCF-B0AF-815788EDA2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DEBEC-650D-4C08-A2E7-7C124F550B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0173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4CFED5-C38A-4864-93A2-BCF10B608E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76CEA6-5A65-4FB4-9319-9325A9FE60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0BE249-94C6-4D3B-9E06-6B907734F4E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9644A6-59D6-464D-AD1A-3A8F82524950}" type="datetimeFigureOut">
              <a:rPr lang="en-US" smtClean="0"/>
              <a:t>3/4/2019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EE5664-4200-41DD-B30A-4E161F53DE6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E6543B-338F-4ABE-A002-9926B2EDBC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8DEBEC-650D-4C08-A2E7-7C124F550B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3216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slide" Target="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jpeg"/><Relationship Id="rId4" Type="http://schemas.openxmlformats.org/officeDocument/2006/relationships/image" Target="../media/image8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7" Type="http://schemas.openxmlformats.org/officeDocument/2006/relationships/image" Target="../media/image33.jpeg"/><Relationship Id="rId2" Type="http://schemas.openxmlformats.org/officeDocument/2006/relationships/slide" Target="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jpeg"/><Relationship Id="rId5" Type="http://schemas.openxmlformats.org/officeDocument/2006/relationships/image" Target="../media/image15.png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jpeg"/><Relationship Id="rId3" Type="http://schemas.openxmlformats.org/officeDocument/2006/relationships/slide" Target="slide4.xml"/><Relationship Id="rId7" Type="http://schemas.openxmlformats.org/officeDocument/2006/relationships/image" Target="../media/image37.jpeg"/><Relationship Id="rId2" Type="http://schemas.openxmlformats.org/officeDocument/2006/relationships/image" Target="../media/image34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jpeg"/><Relationship Id="rId5" Type="http://schemas.openxmlformats.org/officeDocument/2006/relationships/image" Target="../media/image35.png"/><Relationship Id="rId4" Type="http://schemas.openxmlformats.org/officeDocument/2006/relationships/image" Target="../media/image7.jpeg"/><Relationship Id="rId9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slide" Target="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jpeg"/><Relationship Id="rId4" Type="http://schemas.openxmlformats.org/officeDocument/2006/relationships/image" Target="../media/image40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https://www.youtube.com/watch?v=qm67wbB5GmI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jpeg"/><Relationship Id="rId4" Type="http://schemas.openxmlformats.org/officeDocument/2006/relationships/image" Target="../media/image45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saadkaadan/MCU4CTRL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" Target="slide11.xml"/><Relationship Id="rId13" Type="http://schemas.openxmlformats.org/officeDocument/2006/relationships/image" Target="../media/image5.jpeg"/><Relationship Id="rId18" Type="http://schemas.openxmlformats.org/officeDocument/2006/relationships/image" Target="../media/image9.jpeg"/><Relationship Id="rId3" Type="http://schemas.openxmlformats.org/officeDocument/2006/relationships/slide" Target="slide6.xml"/><Relationship Id="rId7" Type="http://schemas.openxmlformats.org/officeDocument/2006/relationships/slide" Target="slide12.xml"/><Relationship Id="rId12" Type="http://schemas.openxmlformats.org/officeDocument/2006/relationships/image" Target="../media/image4.jpeg"/><Relationship Id="rId17" Type="http://schemas.openxmlformats.org/officeDocument/2006/relationships/image" Target="../media/image8.jpeg"/><Relationship Id="rId2" Type="http://schemas.openxmlformats.org/officeDocument/2006/relationships/slide" Target="slide5.xml"/><Relationship Id="rId16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slide" Target="slide9.xml"/><Relationship Id="rId11" Type="http://schemas.openxmlformats.org/officeDocument/2006/relationships/image" Target="../media/image3.png"/><Relationship Id="rId5" Type="http://schemas.openxmlformats.org/officeDocument/2006/relationships/slide" Target="slide7.xml"/><Relationship Id="rId15" Type="http://schemas.openxmlformats.org/officeDocument/2006/relationships/image" Target="../media/image6.jpeg"/><Relationship Id="rId10" Type="http://schemas.openxmlformats.org/officeDocument/2006/relationships/image" Target="../media/image2.jpeg"/><Relationship Id="rId19" Type="http://schemas.openxmlformats.org/officeDocument/2006/relationships/image" Target="../media/image10.png"/><Relationship Id="rId4" Type="http://schemas.openxmlformats.org/officeDocument/2006/relationships/slide" Target="slide10.xml"/><Relationship Id="rId9" Type="http://schemas.openxmlformats.org/officeDocument/2006/relationships/slide" Target="slide13.xml"/><Relationship Id="rId14" Type="http://schemas.openxmlformats.org/officeDocument/2006/relationships/slide" Target="slide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image" Target="../media/image2.jpeg"/><Relationship Id="rId7" Type="http://schemas.openxmlformats.org/officeDocument/2006/relationships/image" Target="../media/image17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slide" Target="slid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slide" Target="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slide" Target="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FB2663-EA92-4B05-84DF-94465373BD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504" y="1182919"/>
            <a:ext cx="9904991" cy="1627063"/>
          </a:xfrm>
        </p:spPr>
        <p:txBody>
          <a:bodyPr>
            <a:normAutofit/>
          </a:bodyPr>
          <a:lstStyle/>
          <a:p>
            <a:pPr rtl="1"/>
            <a:r>
              <a:rPr lang="ar-SY" sz="53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المتحكمات</a:t>
            </a:r>
            <a:br>
              <a:rPr lang="ar-SY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4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Microcontrollers</a:t>
            </a:r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4881F1D-B9AF-4F96-85D6-AFFD982AA0F2}"/>
              </a:ext>
            </a:extLst>
          </p:cNvPr>
          <p:cNvSpPr txBox="1">
            <a:spLocks/>
          </p:cNvSpPr>
          <p:nvPr/>
        </p:nvSpPr>
        <p:spPr>
          <a:xfrm>
            <a:off x="861743" y="4921714"/>
            <a:ext cx="10468511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ar-SY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المحاضرة 1</a:t>
            </a:r>
            <a:endParaRPr lang="en-US" sz="20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37C5990A-DA2F-4EBF-9ACA-ED2EB79172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17542"/>
            <a:ext cx="9144000" cy="1040258"/>
          </a:xfrm>
        </p:spPr>
        <p:txBody>
          <a:bodyPr>
            <a:normAutofit fontScale="85000" lnSpcReduction="20000"/>
          </a:bodyPr>
          <a:lstStyle/>
          <a:p>
            <a:pPr rtl="1"/>
            <a:r>
              <a:rPr lang="ar-SY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ثالث تحكم – فصل ثاني - 2019</a:t>
            </a:r>
          </a:p>
          <a:p>
            <a:pPr rtl="1"/>
            <a:r>
              <a:rPr lang="ar-SY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كلية الهندسة الكهربائية والالكترونية – جامعة حلب</a:t>
            </a:r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rtl="1"/>
            <a:r>
              <a:rPr lang="ar-SY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د. أسعد كعدان</a:t>
            </a:r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50628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331FE-0392-4859-93FF-A940966EB8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19537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Field Programmable Gate Array (FPGA)</a:t>
            </a:r>
          </a:p>
        </p:txBody>
      </p:sp>
      <p:sp>
        <p:nvSpPr>
          <p:cNvPr id="3" name="Rectangle 2">
            <a:hlinkClick r:id="rId2" action="ppaction://hlinksldjump"/>
            <a:extLst>
              <a:ext uri="{FF2B5EF4-FFF2-40B4-BE49-F238E27FC236}">
                <a16:creationId xmlns:a16="http://schemas.microsoft.com/office/drawing/2014/main" id="{3154EFA1-1F9B-493F-9546-1AD5C35CA6D3}"/>
              </a:ext>
            </a:extLst>
          </p:cNvPr>
          <p:cNvSpPr/>
          <p:nvPr/>
        </p:nvSpPr>
        <p:spPr>
          <a:xfrm>
            <a:off x="136909" y="6263972"/>
            <a:ext cx="78579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Back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F2668A0-FB52-48E9-9E79-E750182594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03834" y="965770"/>
            <a:ext cx="8225318" cy="5612830"/>
          </a:xfrm>
        </p:spPr>
        <p:txBody>
          <a:bodyPr>
            <a:normAutofit fontScale="92500" lnSpcReduction="20000"/>
          </a:bodyPr>
          <a:lstStyle/>
          <a:p>
            <a:pPr algn="r" rtl="1">
              <a:lnSpc>
                <a:spcPct val="150000"/>
              </a:lnSpc>
            </a:pPr>
            <a:r>
              <a:rPr lang="ar-SY" sz="2000" b="1" dirty="0"/>
              <a:t>أجهزة معالجة </a:t>
            </a:r>
            <a:r>
              <a:rPr lang="ar-SY" sz="2000" b="1" dirty="0" err="1"/>
              <a:t>تفرعية</a:t>
            </a:r>
            <a:r>
              <a:rPr lang="ar-SY" sz="2000" b="1" dirty="0"/>
              <a:t> تضم مصفوفة من البوابات القابلة للبرمجة تطورت عن </a:t>
            </a:r>
            <a:r>
              <a:rPr lang="en-US" sz="2000" b="1" dirty="0"/>
              <a:t>Programmable Logic Devices (PLDs)</a:t>
            </a:r>
            <a:endParaRPr lang="ar-SY" sz="2000" b="1" dirty="0"/>
          </a:p>
          <a:p>
            <a:pPr algn="r" rtl="1">
              <a:lnSpc>
                <a:spcPct val="150000"/>
              </a:lnSpc>
            </a:pPr>
            <a:r>
              <a:rPr lang="ar-SY" sz="2000" b="1" dirty="0"/>
              <a:t>يتم برمجتها بلغات </a:t>
            </a:r>
            <a:r>
              <a:rPr lang="en-US" sz="2000" b="1" dirty="0"/>
              <a:t>HDL</a:t>
            </a:r>
            <a:r>
              <a:rPr lang="ar-SY" sz="2000" b="1" dirty="0"/>
              <a:t> على مستوى البوابات المنطقية أو بلغات عالية المستوى</a:t>
            </a:r>
            <a:endParaRPr lang="en-US" sz="2000" b="1" dirty="0"/>
          </a:p>
          <a:p>
            <a:pPr algn="r" rtl="1">
              <a:lnSpc>
                <a:spcPct val="150000"/>
              </a:lnSpc>
            </a:pPr>
            <a:r>
              <a:rPr lang="ar-SY" sz="2000" b="1" dirty="0"/>
              <a:t>يضم البعض منها ذواكر </a:t>
            </a:r>
            <a:r>
              <a:rPr lang="en-US" sz="2000" b="1" dirty="0"/>
              <a:t>RAM</a:t>
            </a:r>
            <a:r>
              <a:rPr lang="ar-SY" sz="2000" b="1" dirty="0"/>
              <a:t> ومبدلات </a:t>
            </a:r>
            <a:r>
              <a:rPr lang="en-US" sz="2000" b="1" dirty="0"/>
              <a:t>ADC/DAC</a:t>
            </a:r>
            <a:r>
              <a:rPr lang="ar-SY" sz="2000" b="1" dirty="0"/>
              <a:t> بالإضافة إلى طرفيات اتصال عالية السرعة ولكنها تحتاج إلى شرائح إلكترونية خارجية لأداء عملها (تغذية، ذواكر،...)</a:t>
            </a:r>
          </a:p>
          <a:p>
            <a:pPr algn="r" rtl="1">
              <a:lnSpc>
                <a:spcPct val="150000"/>
              </a:lnSpc>
            </a:pPr>
            <a:r>
              <a:rPr lang="ar-SY" sz="2000" b="1" dirty="0"/>
              <a:t>يصل تردد العمل قيها إلى سرعات عالية جداً</a:t>
            </a:r>
            <a:r>
              <a:rPr lang="en-US" sz="2000" b="1" dirty="0"/>
              <a:t> </a:t>
            </a:r>
            <a:r>
              <a:rPr lang="ar-SY" sz="2000" b="1" dirty="0"/>
              <a:t>(</a:t>
            </a:r>
            <a:r>
              <a:rPr lang="en-US" sz="2000" b="1" dirty="0"/>
              <a:t>&lt;1GHz</a:t>
            </a:r>
            <a:r>
              <a:rPr lang="ar-SY" sz="2000" b="1" dirty="0"/>
              <a:t>) ويصل عدد البوابات المنطقية إلى أكثر من 50 مليون بوابة</a:t>
            </a:r>
          </a:p>
          <a:p>
            <a:pPr algn="r" rtl="1">
              <a:lnSpc>
                <a:spcPct val="150000"/>
              </a:lnSpc>
            </a:pPr>
            <a:r>
              <a:rPr lang="ar-SY" sz="2000" b="1" dirty="0"/>
              <a:t>يمكن بناء معالجات صغيرة بشكل كامل على بعض أنواع </a:t>
            </a:r>
            <a:r>
              <a:rPr lang="en-US" sz="2000" b="1" dirty="0"/>
              <a:t>FPGA</a:t>
            </a:r>
          </a:p>
          <a:p>
            <a:pPr algn="r" rtl="1">
              <a:lnSpc>
                <a:spcPct val="150000"/>
              </a:lnSpc>
            </a:pPr>
            <a:r>
              <a:rPr lang="ar-SY" sz="2000" b="1" dirty="0"/>
              <a:t>تمتلك العديد من التطبيقات العسكرية وفي تجهيزات الاتصالات ومخدمات الشبكات </a:t>
            </a:r>
            <a:r>
              <a:rPr lang="en-US" sz="2000" b="1" dirty="0"/>
              <a:t>	   </a:t>
            </a:r>
            <a:r>
              <a:rPr lang="ar-SY" sz="2000" b="1" dirty="0"/>
              <a:t>ومعالجة الصورة</a:t>
            </a:r>
            <a:endParaRPr lang="en-US" sz="2000" b="1" dirty="0"/>
          </a:p>
          <a:p>
            <a:pPr algn="r" rtl="1">
              <a:lnSpc>
                <a:spcPct val="150000"/>
              </a:lnSpc>
            </a:pPr>
            <a:r>
              <a:rPr lang="ar-SY" sz="2000" b="1" dirty="0"/>
              <a:t>أسعارها تتراوح ما بين </a:t>
            </a:r>
            <a:r>
              <a:rPr lang="en-US" sz="2000" b="1" dirty="0"/>
              <a:t>$2</a:t>
            </a:r>
            <a:r>
              <a:rPr lang="ar-SY" sz="2000" b="1" dirty="0"/>
              <a:t> وحتى حوالي </a:t>
            </a:r>
            <a:r>
              <a:rPr lang="en-US" sz="2000" b="1" dirty="0"/>
              <a:t>$10000+</a:t>
            </a:r>
            <a:r>
              <a:rPr lang="ar-SY" sz="2000" b="1" dirty="0"/>
              <a:t> </a:t>
            </a:r>
            <a:endParaRPr lang="en-US" sz="2000" b="1" dirty="0"/>
          </a:p>
          <a:p>
            <a:pPr algn="r" rtl="1">
              <a:lnSpc>
                <a:spcPct val="150000"/>
              </a:lnSpc>
            </a:pPr>
            <a:r>
              <a:rPr lang="ar-SY" sz="2000" b="1" dirty="0"/>
              <a:t>من أشهر الشركات المصنعة: </a:t>
            </a:r>
            <a:r>
              <a:rPr lang="en-US" sz="2000" b="1" dirty="0"/>
              <a:t>Xilinx, Intel (Altera), Microsemi, Cypress</a:t>
            </a:r>
            <a:endParaRPr lang="ar-SY" sz="2000" b="1" dirty="0"/>
          </a:p>
        </p:txBody>
      </p:sp>
      <p:pic>
        <p:nvPicPr>
          <p:cNvPr id="5122" name="Picture 2" descr="https://upload.wikimedia.org/wikipedia/commons/3/35/Fpga_xilinx_spartan.jpg">
            <a:extLst>
              <a:ext uri="{FF2B5EF4-FFF2-40B4-BE49-F238E27FC236}">
                <a16:creationId xmlns:a16="http://schemas.microsoft.com/office/drawing/2014/main" id="{3DE314E1-675E-451D-B497-C03CA6BF9D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398" y="1076257"/>
            <a:ext cx="1320580" cy="1422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4" descr="Related image">
            <a:extLst>
              <a:ext uri="{FF2B5EF4-FFF2-40B4-BE49-F238E27FC236}">
                <a16:creationId xmlns:a16="http://schemas.microsoft.com/office/drawing/2014/main" id="{46447D94-511C-4C61-B70B-4C1B3EE8AB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380" y="2734911"/>
            <a:ext cx="1982879" cy="1512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Image result for fpga manufacturers">
            <a:extLst>
              <a:ext uri="{FF2B5EF4-FFF2-40B4-BE49-F238E27FC236}">
                <a16:creationId xmlns:a16="http://schemas.microsoft.com/office/drawing/2014/main" id="{B36B4FD9-F0FB-411D-B270-9C9D940DE7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848" y="4247145"/>
            <a:ext cx="4752975" cy="209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Related image">
            <a:extLst>
              <a:ext uri="{FF2B5EF4-FFF2-40B4-BE49-F238E27FC236}">
                <a16:creationId xmlns:a16="http://schemas.microsoft.com/office/drawing/2014/main" id="{211039F6-E1E7-4CE6-BB64-40CC2E65A8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750" y="1187450"/>
            <a:ext cx="1547461" cy="1547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45861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331FE-0392-4859-93FF-A940966EB8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19537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Graphical Processing Unit (GPU)</a:t>
            </a:r>
          </a:p>
        </p:txBody>
      </p:sp>
      <p:sp>
        <p:nvSpPr>
          <p:cNvPr id="3" name="Rectangle 2">
            <a:hlinkClick r:id="rId2" action="ppaction://hlinksldjump"/>
            <a:extLst>
              <a:ext uri="{FF2B5EF4-FFF2-40B4-BE49-F238E27FC236}">
                <a16:creationId xmlns:a16="http://schemas.microsoft.com/office/drawing/2014/main" id="{329FD0B4-81E8-4154-8C5E-7FE5DD139E60}"/>
              </a:ext>
            </a:extLst>
          </p:cNvPr>
          <p:cNvSpPr/>
          <p:nvPr/>
        </p:nvSpPr>
        <p:spPr>
          <a:xfrm>
            <a:off x="136909" y="6263972"/>
            <a:ext cx="78579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Back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B6FF8BE-3CF2-42E1-A310-EA3F950C6E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03834" y="965771"/>
            <a:ext cx="8225318" cy="4741523"/>
          </a:xfrm>
        </p:spPr>
        <p:txBody>
          <a:bodyPr>
            <a:normAutofit/>
          </a:bodyPr>
          <a:lstStyle/>
          <a:p>
            <a:pPr algn="r" rtl="1">
              <a:lnSpc>
                <a:spcPct val="150000"/>
              </a:lnSpc>
            </a:pPr>
            <a:r>
              <a:rPr lang="ar-SY" sz="2000" b="1" dirty="0"/>
              <a:t>معالجات متخصصة في معالجة الرسوميات والفيديو وتحليل الصورة </a:t>
            </a:r>
          </a:p>
          <a:p>
            <a:pPr algn="r" rtl="1">
              <a:lnSpc>
                <a:spcPct val="150000"/>
              </a:lnSpc>
            </a:pPr>
            <a:r>
              <a:rPr lang="ar-SY" sz="2000" b="1" dirty="0"/>
              <a:t>تعتمد على بنية معالجة </a:t>
            </a:r>
            <a:r>
              <a:rPr lang="ar-SY" sz="2000" b="1" dirty="0" err="1"/>
              <a:t>تفرعية</a:t>
            </a:r>
            <a:r>
              <a:rPr lang="ar-SY" sz="2000" b="1" dirty="0"/>
              <a:t> لذلك تم استخدامها في كثير من تطبيقات الذكاء الصنعي</a:t>
            </a:r>
            <a:endParaRPr lang="en-US" sz="2000" b="1" dirty="0"/>
          </a:p>
          <a:p>
            <a:pPr algn="r" rtl="1">
              <a:lnSpc>
                <a:spcPct val="150000"/>
              </a:lnSpc>
            </a:pPr>
            <a:r>
              <a:rPr lang="ar-SY" sz="2000" b="1" dirty="0"/>
              <a:t>تم تطويرها لتطبيقات الألعاب الحاسوبية ومن ثم الهواتف المحمولة. مؤخراً استخدمت بشكل كبير في </a:t>
            </a:r>
            <a:r>
              <a:rPr lang="en-US" sz="2000" b="1" dirty="0"/>
              <a:t>bitcoin mining</a:t>
            </a:r>
          </a:p>
          <a:p>
            <a:pPr algn="r" rtl="1">
              <a:lnSpc>
                <a:spcPct val="150000"/>
              </a:lnSpc>
            </a:pPr>
            <a:r>
              <a:rPr lang="ar-SY" sz="2000" b="1" dirty="0"/>
              <a:t>أسعارها تتراوح ما بين </a:t>
            </a:r>
            <a:r>
              <a:rPr lang="en-US" sz="2000" b="1" dirty="0"/>
              <a:t>$200</a:t>
            </a:r>
            <a:r>
              <a:rPr lang="ar-SY" sz="2000" b="1" dirty="0"/>
              <a:t> وحتى حوالي </a:t>
            </a:r>
            <a:r>
              <a:rPr lang="en-US" sz="2000" b="1" dirty="0"/>
              <a:t>$1000</a:t>
            </a:r>
            <a:r>
              <a:rPr lang="ar-SY" sz="2000" b="1" dirty="0"/>
              <a:t> </a:t>
            </a:r>
            <a:endParaRPr lang="en-US" sz="2000" b="1" dirty="0"/>
          </a:p>
          <a:p>
            <a:pPr algn="r" rtl="1">
              <a:lnSpc>
                <a:spcPct val="150000"/>
              </a:lnSpc>
            </a:pPr>
            <a:r>
              <a:rPr lang="ar-SY" sz="2000" b="1" dirty="0"/>
              <a:t>من أشهر الشركات المصنعة: </a:t>
            </a:r>
            <a:r>
              <a:rPr lang="en-US" sz="2000" b="1" dirty="0"/>
              <a:t>Nvidia, Intel, AMD, Asus </a:t>
            </a:r>
            <a:endParaRPr lang="ar-SY" sz="2000" b="1" dirty="0"/>
          </a:p>
        </p:txBody>
      </p:sp>
      <p:pic>
        <p:nvPicPr>
          <p:cNvPr id="4098" name="Picture 2" descr="Image result for gpu processor">
            <a:extLst>
              <a:ext uri="{FF2B5EF4-FFF2-40B4-BE49-F238E27FC236}">
                <a16:creationId xmlns:a16="http://schemas.microsoft.com/office/drawing/2014/main" id="{E43F4A78-D21F-4B6D-92F3-D7D8F34E4F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664" y="1150706"/>
            <a:ext cx="2413802" cy="1581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Image result for gpu Nvidia logo">
            <a:extLst>
              <a:ext uri="{FF2B5EF4-FFF2-40B4-BE49-F238E27FC236}">
                <a16:creationId xmlns:a16="http://schemas.microsoft.com/office/drawing/2014/main" id="{B3A27C94-D9A4-4A05-B929-0BA83C2BB7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0662" y="4206652"/>
            <a:ext cx="3613150" cy="1607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Related image">
            <a:extLst>
              <a:ext uri="{FF2B5EF4-FFF2-40B4-BE49-F238E27FC236}">
                <a16:creationId xmlns:a16="http://schemas.microsoft.com/office/drawing/2014/main" id="{97327BE4-BC11-448F-8437-A49E194E85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1005" y="5407570"/>
            <a:ext cx="1639657" cy="108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Related image">
            <a:extLst>
              <a:ext uri="{FF2B5EF4-FFF2-40B4-BE49-F238E27FC236}">
                <a16:creationId xmlns:a16="http://schemas.microsoft.com/office/drawing/2014/main" id="{3F8F5440-10A5-4944-AF1D-B243079431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188" y="3076659"/>
            <a:ext cx="5285412" cy="2749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Image result for gpu Asus logo">
            <a:extLst>
              <a:ext uri="{FF2B5EF4-FFF2-40B4-BE49-F238E27FC236}">
                <a16:creationId xmlns:a16="http://schemas.microsoft.com/office/drawing/2014/main" id="{6CF973A6-EC8E-46D6-9C3D-C26B8D3CF4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03" t="24376" r="13501" b="25371"/>
          <a:stretch/>
        </p:blipFill>
        <p:spPr bwMode="auto">
          <a:xfrm>
            <a:off x="8421606" y="5590458"/>
            <a:ext cx="2473346" cy="913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12312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00" name="Picture 8" descr="Related image">
            <a:extLst>
              <a:ext uri="{FF2B5EF4-FFF2-40B4-BE49-F238E27FC236}">
                <a16:creationId xmlns:a16="http://schemas.microsoft.com/office/drawing/2014/main" id="{C51F6AF1-DC18-4EC7-8791-A2330F4CC71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711958"/>
            <a:ext cx="2546340" cy="1433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61331FE-0392-4859-93FF-A940966EB8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19537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Tensor Processing Unit (TPU)</a:t>
            </a:r>
          </a:p>
        </p:txBody>
      </p:sp>
      <p:sp>
        <p:nvSpPr>
          <p:cNvPr id="3" name="Rectangle 2">
            <a:hlinkClick r:id="rId3" action="ppaction://hlinksldjump"/>
            <a:extLst>
              <a:ext uri="{FF2B5EF4-FFF2-40B4-BE49-F238E27FC236}">
                <a16:creationId xmlns:a16="http://schemas.microsoft.com/office/drawing/2014/main" id="{60D3D6E9-A11A-424F-8995-F17007E67DF7}"/>
              </a:ext>
            </a:extLst>
          </p:cNvPr>
          <p:cNvSpPr/>
          <p:nvPr/>
        </p:nvSpPr>
        <p:spPr>
          <a:xfrm>
            <a:off x="136909" y="6263972"/>
            <a:ext cx="78579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Back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C1251CB-8675-402B-9768-EE5E531279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03834" y="965770"/>
            <a:ext cx="8225318" cy="5612830"/>
          </a:xfrm>
        </p:spPr>
        <p:txBody>
          <a:bodyPr>
            <a:normAutofit fontScale="92500" lnSpcReduction="20000"/>
          </a:bodyPr>
          <a:lstStyle/>
          <a:p>
            <a:pPr algn="r" rtl="1">
              <a:lnSpc>
                <a:spcPct val="150000"/>
              </a:lnSpc>
            </a:pPr>
            <a:r>
              <a:rPr lang="ar-SY" sz="2400" b="1" dirty="0"/>
              <a:t>جيل جديد من المعالجات مخصص لتطبيقات الذكاء الصنعي والشبكات العصبونية وخاصة التعلم العميق </a:t>
            </a:r>
            <a:r>
              <a:rPr lang="en-US" sz="2400" b="1" dirty="0"/>
              <a:t>deep learning</a:t>
            </a:r>
            <a:endParaRPr lang="ar-SY" sz="2400" b="1" dirty="0"/>
          </a:p>
          <a:p>
            <a:pPr algn="r" rtl="1">
              <a:lnSpc>
                <a:spcPct val="150000"/>
              </a:lnSpc>
            </a:pPr>
            <a:r>
              <a:rPr lang="ar-SY" sz="2400" b="1" dirty="0"/>
              <a:t>شريحة </a:t>
            </a:r>
            <a:r>
              <a:rPr lang="en-US" sz="2400" b="1" dirty="0"/>
              <a:t>TPU</a:t>
            </a:r>
            <a:r>
              <a:rPr lang="ar-SY" sz="2400" b="1" dirty="0"/>
              <a:t> من شركة </a:t>
            </a:r>
            <a:r>
              <a:rPr lang="en-US" sz="2400" b="1" dirty="0"/>
              <a:t>Google</a:t>
            </a:r>
            <a:r>
              <a:rPr lang="ar-SY" sz="2400" b="1" dirty="0"/>
              <a:t> ذات بنية </a:t>
            </a:r>
            <a:r>
              <a:rPr lang="ar-SY" sz="2400" b="1" dirty="0" err="1"/>
              <a:t>تفرعية</a:t>
            </a:r>
            <a:r>
              <a:rPr lang="ar-SY" sz="2400" b="1" dirty="0"/>
              <a:t> تحاكي الشبكات العصبونية وهي تشغل خوارزميات </a:t>
            </a:r>
            <a:r>
              <a:rPr lang="en-US" sz="2400" b="1" dirty="0"/>
              <a:t>TensorFlow</a:t>
            </a:r>
            <a:r>
              <a:rPr lang="ar-SY" sz="2400" b="1" dirty="0"/>
              <a:t> للتعلم العميق.</a:t>
            </a:r>
          </a:p>
          <a:p>
            <a:pPr algn="r" rtl="1">
              <a:lnSpc>
                <a:spcPct val="150000"/>
              </a:lnSpc>
            </a:pPr>
            <a:r>
              <a:rPr lang="ar-SY" sz="2400" b="1" dirty="0"/>
              <a:t>من أهم تطبيقاتها التعرف على الصور والأصوات وتحليل الكلام وكتابة اليد وغيرها</a:t>
            </a:r>
            <a:endParaRPr lang="en-US" sz="2400" b="1" dirty="0"/>
          </a:p>
          <a:p>
            <a:pPr algn="r" rtl="1">
              <a:lnSpc>
                <a:spcPct val="150000"/>
              </a:lnSpc>
            </a:pPr>
            <a:r>
              <a:rPr lang="ar-SY" sz="2400" b="1" dirty="0"/>
              <a:t>معظم شركات التكنلوجيا الكبرى العاملة في تطبيقات الذكاء الصنعي والتعلم العميق والتخزين </a:t>
            </a:r>
            <a:r>
              <a:rPr lang="ar-SY" sz="2400" b="1" dirty="0" err="1"/>
              <a:t>السحابي</a:t>
            </a:r>
            <a:r>
              <a:rPr lang="ar-SY" sz="2400" b="1" dirty="0"/>
              <a:t> تمتلك معالجات مشابهة: </a:t>
            </a:r>
            <a:r>
              <a:rPr lang="en-US" sz="2400" b="1" dirty="0"/>
              <a:t>Google, Amazon, Microsoft, Facebook, Nvidia, Intel, Apple, Alibaba, IBM</a:t>
            </a:r>
          </a:p>
          <a:p>
            <a:pPr algn="r" rtl="1">
              <a:lnSpc>
                <a:spcPct val="150000"/>
              </a:lnSpc>
            </a:pPr>
            <a:r>
              <a:rPr lang="ar-SY" sz="2400" b="1" dirty="0"/>
              <a:t>مؤخراً يتم إضافة بنية شبكات عصبونية </a:t>
            </a:r>
            <a:r>
              <a:rPr lang="ar-SY" sz="2400" b="1" dirty="0" err="1"/>
              <a:t>تفرعية</a:t>
            </a:r>
            <a:r>
              <a:rPr lang="ar-SY" sz="2400" b="1" dirty="0"/>
              <a:t> مع المعالجات والمتحكمات المصغرة لنقل بعض تطبيقات الذكاء الصنعي من المخدمات السحابية إلى المتحكمات المصغرة (ما يعرف ب </a:t>
            </a:r>
            <a:r>
              <a:rPr lang="en-US" sz="2400" b="1" dirty="0"/>
              <a:t>machine learning at the edge</a:t>
            </a:r>
            <a:r>
              <a:rPr lang="ar-SY" sz="2400" b="1" dirty="0"/>
              <a:t>)</a:t>
            </a:r>
          </a:p>
        </p:txBody>
      </p:sp>
      <p:pic>
        <p:nvPicPr>
          <p:cNvPr id="5" name="Picture 12" descr="Related image">
            <a:extLst>
              <a:ext uri="{FF2B5EF4-FFF2-40B4-BE49-F238E27FC236}">
                <a16:creationId xmlns:a16="http://schemas.microsoft.com/office/drawing/2014/main" id="{F7B3D88B-FCB0-4D04-9937-470D65B13C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004" y="724197"/>
            <a:ext cx="2039153" cy="1911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utoShape 2" descr="Related image">
            <a:extLst>
              <a:ext uri="{FF2B5EF4-FFF2-40B4-BE49-F238E27FC236}">
                <a16:creationId xmlns:a16="http://schemas.microsoft.com/office/drawing/2014/main" id="{AA76903D-0F3E-48E8-A9BD-804E9AA0468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196" name="Picture 4" descr="Related image">
            <a:extLst>
              <a:ext uri="{FF2B5EF4-FFF2-40B4-BE49-F238E27FC236}">
                <a16:creationId xmlns:a16="http://schemas.microsoft.com/office/drawing/2014/main" id="{AF2F3183-F3FD-4A58-A84B-533021B5C0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7184" y="1028419"/>
            <a:ext cx="2247900" cy="149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Related image">
            <a:extLst>
              <a:ext uri="{FF2B5EF4-FFF2-40B4-BE49-F238E27FC236}">
                <a16:creationId xmlns:a16="http://schemas.microsoft.com/office/drawing/2014/main" id="{B1AA5C1E-5A32-455A-BDEA-52497F0622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325" y="2516049"/>
            <a:ext cx="2280024" cy="1521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 descr="Image result for microsoft logo">
            <a:extLst>
              <a:ext uri="{FF2B5EF4-FFF2-40B4-BE49-F238E27FC236}">
                <a16:creationId xmlns:a16="http://schemas.microsoft.com/office/drawing/2014/main" id="{F4FA5ACA-80BC-4D7B-8BED-DE24EE6671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5" t="22221" r="7923" b="23821"/>
          <a:stretch/>
        </p:blipFill>
        <p:spPr bwMode="auto">
          <a:xfrm>
            <a:off x="337230" y="4917845"/>
            <a:ext cx="2355850" cy="958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4" name="Picture 12" descr="Image result for amazon logo">
            <a:extLst>
              <a:ext uri="{FF2B5EF4-FFF2-40B4-BE49-F238E27FC236}">
                <a16:creationId xmlns:a16="http://schemas.microsoft.com/office/drawing/2014/main" id="{7CA3EB85-FA6E-4FB8-82AB-764E1D9350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9323" y="5833168"/>
            <a:ext cx="1829674" cy="666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Image result for gpu Nvidia logo">
            <a:extLst>
              <a:ext uri="{FF2B5EF4-FFF2-40B4-BE49-F238E27FC236}">
                <a16:creationId xmlns:a16="http://schemas.microsoft.com/office/drawing/2014/main" id="{D812D921-D171-41E5-9544-5E695E36E0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5700" y="4180033"/>
            <a:ext cx="2558889" cy="1138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34704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331FE-0392-4859-93FF-A940966EB8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19537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Application Specific Integrated Circuit (ASIC)</a:t>
            </a:r>
          </a:p>
        </p:txBody>
      </p:sp>
      <p:sp>
        <p:nvSpPr>
          <p:cNvPr id="3" name="Rectangle 2">
            <a:hlinkClick r:id="rId2" action="ppaction://hlinksldjump"/>
            <a:extLst>
              <a:ext uri="{FF2B5EF4-FFF2-40B4-BE49-F238E27FC236}">
                <a16:creationId xmlns:a16="http://schemas.microsoft.com/office/drawing/2014/main" id="{64242C57-5A03-4541-8AB2-11E1C5F2BBE5}"/>
              </a:ext>
            </a:extLst>
          </p:cNvPr>
          <p:cNvSpPr/>
          <p:nvPr/>
        </p:nvSpPr>
        <p:spPr>
          <a:xfrm>
            <a:off x="136909" y="6263972"/>
            <a:ext cx="78579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Back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BBD5303-F63E-46C5-96A4-AA98969121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43350" y="965770"/>
            <a:ext cx="7985802" cy="5612830"/>
          </a:xfrm>
        </p:spPr>
        <p:txBody>
          <a:bodyPr>
            <a:normAutofit fontScale="92500"/>
          </a:bodyPr>
          <a:lstStyle/>
          <a:p>
            <a:pPr algn="r" rtl="1">
              <a:lnSpc>
                <a:spcPct val="150000"/>
              </a:lnSpc>
            </a:pPr>
            <a:r>
              <a:rPr lang="ar-SY" sz="2400" b="1" dirty="0"/>
              <a:t>دارات متكاملة مصنعة خصيصاً لتطبيقات محددة. مثلا: ألعاب الكترونية، أجهزة اتصالات، إلكترونيات منزلية.</a:t>
            </a:r>
          </a:p>
          <a:p>
            <a:pPr algn="r" rtl="1">
              <a:lnSpc>
                <a:spcPct val="150000"/>
              </a:lnSpc>
            </a:pPr>
            <a:r>
              <a:rPr lang="ar-SY" sz="2400" b="1" dirty="0"/>
              <a:t>أقل كلفة وأخفض استهلاك طاقة كونها مصممة خصيصاً لأداء هذه المهمة. لكن إعادة البرمجة والضبط تكون محدودة جداً.</a:t>
            </a:r>
          </a:p>
          <a:p>
            <a:pPr algn="r" rtl="1">
              <a:lnSpc>
                <a:spcPct val="150000"/>
              </a:lnSpc>
            </a:pPr>
            <a:r>
              <a:rPr lang="ar-SY" sz="2400" b="1" dirty="0"/>
              <a:t>كلفة تطويرها مرتفعة جداً وقد تصل إلى عشرات أو مئات ملايين الدولارات لذلك تستخدم فقط في التطبيقات التي يكون سوقها واسع جداً.</a:t>
            </a:r>
            <a:endParaRPr lang="en-US" sz="2400" b="1" dirty="0"/>
          </a:p>
          <a:p>
            <a:pPr algn="r" rtl="1">
              <a:lnSpc>
                <a:spcPct val="150000"/>
              </a:lnSpc>
            </a:pPr>
            <a:r>
              <a:rPr lang="ar-SY" sz="2400" b="1" dirty="0"/>
              <a:t>عادة ما تقوم كثير من الشركات المتخصصة بتصميم الدارة المتكاملة بشكل كامل ولكنها لا تمتلك تقنيات التصنيع وتسمى حينها </a:t>
            </a:r>
            <a:r>
              <a:rPr lang="en-US" sz="2400" b="1" dirty="0"/>
              <a:t>Fabless</a:t>
            </a:r>
            <a:endParaRPr lang="ar-SY" sz="2400" b="1" dirty="0"/>
          </a:p>
          <a:p>
            <a:pPr algn="r" rtl="1">
              <a:lnSpc>
                <a:spcPct val="150000"/>
              </a:lnSpc>
            </a:pPr>
            <a:r>
              <a:rPr lang="ar-SY" sz="2400" b="1" dirty="0"/>
              <a:t>يتم إرسال التصميم لتصنيعه في معامل عملاقة لتصنيع الدارات </a:t>
            </a:r>
            <a:r>
              <a:rPr lang="ar-SY" sz="2400" b="1" dirty="0" err="1"/>
              <a:t>السيليكونية</a:t>
            </a:r>
            <a:r>
              <a:rPr lang="ar-SY" sz="2400" b="1" dirty="0"/>
              <a:t> مثل شركتي </a:t>
            </a:r>
            <a:r>
              <a:rPr lang="en-US" sz="2400" b="1" dirty="0"/>
              <a:t>TSMC</a:t>
            </a:r>
            <a:r>
              <a:rPr lang="ar-SY" sz="2400" b="1" dirty="0"/>
              <a:t> و </a:t>
            </a:r>
            <a:r>
              <a:rPr lang="en-US" sz="2400" b="1" dirty="0"/>
              <a:t>Global Foundries</a:t>
            </a:r>
            <a:endParaRPr lang="ar-SY" sz="2400" b="1" dirty="0"/>
          </a:p>
        </p:txBody>
      </p:sp>
      <p:pic>
        <p:nvPicPr>
          <p:cNvPr id="9218" name="Picture 2" descr="Image result for tsmc logo">
            <a:extLst>
              <a:ext uri="{FF2B5EF4-FFF2-40B4-BE49-F238E27FC236}">
                <a16:creationId xmlns:a16="http://schemas.microsoft.com/office/drawing/2014/main" id="{F6C4F3D5-72C1-4488-9BDC-2937CE7FFA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593" y="3854450"/>
            <a:ext cx="1475696" cy="116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Image result for asic">
            <a:extLst>
              <a:ext uri="{FF2B5EF4-FFF2-40B4-BE49-F238E27FC236}">
                <a16:creationId xmlns:a16="http://schemas.microsoft.com/office/drawing/2014/main" id="{A8FE72A0-C018-4FE9-8EC4-8A3B6FC4D8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300" y="950201"/>
            <a:ext cx="1890887" cy="1167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Image result for asic">
            <a:extLst>
              <a:ext uri="{FF2B5EF4-FFF2-40B4-BE49-F238E27FC236}">
                <a16:creationId xmlns:a16="http://schemas.microsoft.com/office/drawing/2014/main" id="{C7CF51E3-E08C-4C7A-8A6D-0DBD7873F2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2289" y="2394115"/>
            <a:ext cx="1806316" cy="1354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06992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331FE-0392-4859-93FF-A940966EB8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19537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How a CPU is Made!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C3A82B0-3345-470B-AB2A-FFBBB9053016}"/>
              </a:ext>
            </a:extLst>
          </p:cNvPr>
          <p:cNvSpPr/>
          <p:nvPr/>
        </p:nvSpPr>
        <p:spPr>
          <a:xfrm>
            <a:off x="2680289" y="4800084"/>
            <a:ext cx="683142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hlinkClick r:id="rId2"/>
              </a:rPr>
              <a:t>https://www.youtube.com/watch?v=qm67wbB5GmI</a:t>
            </a:r>
            <a:r>
              <a:rPr lang="ar-SY" sz="2400" dirty="0"/>
              <a:t> </a:t>
            </a:r>
          </a:p>
          <a:p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D319FE-2CAF-4302-AD85-F067C9F1D6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3675" y="1579829"/>
            <a:ext cx="9264650" cy="2646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0968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4" name="Picture 4" descr="Image result for raspberry pi">
            <a:extLst>
              <a:ext uri="{FF2B5EF4-FFF2-40B4-BE49-F238E27FC236}">
                <a16:creationId xmlns:a16="http://schemas.microsoft.com/office/drawing/2014/main" id="{A258344A-32C3-43B2-A875-CAEDF46E1B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6115" y="2344985"/>
            <a:ext cx="3089275" cy="1988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61331FE-0392-4859-93FF-A940966EB8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19537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Single Board Computers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4E8A35-244B-4CE9-AC01-CBB01F8BA9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43350" y="965770"/>
            <a:ext cx="7985802" cy="5612830"/>
          </a:xfrm>
        </p:spPr>
        <p:txBody>
          <a:bodyPr>
            <a:normAutofit fontScale="92500" lnSpcReduction="20000"/>
          </a:bodyPr>
          <a:lstStyle/>
          <a:p>
            <a:pPr algn="r" rtl="1">
              <a:lnSpc>
                <a:spcPct val="150000"/>
              </a:lnSpc>
            </a:pPr>
            <a:r>
              <a:rPr lang="ar-SY" sz="2400" b="1" dirty="0"/>
              <a:t>ظهر في العقد الماضي عدد كبير من الحواسيب الصناعية المدمجة وهي عبارة عن منظومة حاسوبية متكاملة بدون شاشة أو وسائل ادخال بشرية.. أي مصممة للتعامل مع الآلات وليس البشر.</a:t>
            </a:r>
          </a:p>
          <a:p>
            <a:pPr algn="r" rtl="1">
              <a:lnSpc>
                <a:spcPct val="150000"/>
              </a:lnSpc>
            </a:pPr>
            <a:r>
              <a:rPr lang="ar-SY" sz="2400" b="1" dirty="0"/>
              <a:t>غالباً ما تكون ذات مواصفات صناعية مرغوبة مثل تحمل درجات الحرارة والرطوبة العالية والموثوقية والحجم الصغير.</a:t>
            </a:r>
          </a:p>
          <a:p>
            <a:pPr algn="r" rtl="1">
              <a:lnSpc>
                <a:spcPct val="150000"/>
              </a:lnSpc>
            </a:pPr>
            <a:r>
              <a:rPr lang="ar-SY" sz="2400" b="1" dirty="0"/>
              <a:t>تتراوح أسعارها بين </a:t>
            </a:r>
            <a:r>
              <a:rPr lang="en-US" sz="2400" b="1" dirty="0"/>
              <a:t>$25</a:t>
            </a:r>
            <a:r>
              <a:rPr lang="ar-SY" sz="2400" b="1" dirty="0"/>
              <a:t> وحتى </a:t>
            </a:r>
            <a:r>
              <a:rPr lang="en-US" sz="2400" b="1" dirty="0"/>
              <a:t>$200</a:t>
            </a:r>
            <a:r>
              <a:rPr lang="ar-SY" sz="2400" b="1" dirty="0"/>
              <a:t> أو أكثر.</a:t>
            </a:r>
            <a:endParaRPr lang="en-US" sz="2400" b="1" dirty="0"/>
          </a:p>
          <a:p>
            <a:pPr algn="r" rtl="1">
              <a:lnSpc>
                <a:spcPct val="150000"/>
              </a:lnSpc>
            </a:pPr>
            <a:r>
              <a:rPr lang="ar-SY" sz="2400" b="1" dirty="0"/>
              <a:t>تشغل هذه الأجهزة أنظمة تشغيل كاملة وغالباً ما يكون نظام </a:t>
            </a:r>
            <a:r>
              <a:rPr lang="en-US" sz="2400" b="1" dirty="0"/>
              <a:t>Linux</a:t>
            </a:r>
            <a:r>
              <a:rPr lang="ar-SY" sz="2400" b="1" dirty="0"/>
              <a:t> ويتم ربطها مع الانترنت والشبكات السلكية واللاسلكية وخاصة في تطبيقات التحكم و</a:t>
            </a:r>
            <a:r>
              <a:rPr lang="en-US" sz="2400" b="1" dirty="0"/>
              <a:t>Internet of Things (IoT)</a:t>
            </a:r>
            <a:endParaRPr lang="ar-SY" sz="2400" b="1" dirty="0"/>
          </a:p>
          <a:p>
            <a:pPr algn="r" rtl="1">
              <a:lnSpc>
                <a:spcPct val="150000"/>
              </a:lnSpc>
            </a:pPr>
            <a:r>
              <a:rPr lang="ar-SY" sz="2400" b="1" dirty="0"/>
              <a:t> من الأمثلة الشهيرة </a:t>
            </a:r>
            <a:r>
              <a:rPr lang="en-US" sz="2400" b="1" dirty="0"/>
              <a:t>Raspberry Pi and Beagle Bone (ARM based), Intel NUC, Intel Joule</a:t>
            </a:r>
            <a:endParaRPr lang="ar-SY" sz="2400" b="1" dirty="0"/>
          </a:p>
        </p:txBody>
      </p:sp>
      <p:pic>
        <p:nvPicPr>
          <p:cNvPr id="10242" name="Picture 2" descr="Image result for intel nuc">
            <a:extLst>
              <a:ext uri="{FF2B5EF4-FFF2-40B4-BE49-F238E27FC236}">
                <a16:creationId xmlns:a16="http://schemas.microsoft.com/office/drawing/2014/main" id="{5404607C-57F5-4503-9DE9-33616AA544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150" y="323544"/>
            <a:ext cx="2695254" cy="2021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 descr="Related image">
            <a:extLst>
              <a:ext uri="{FF2B5EF4-FFF2-40B4-BE49-F238E27FC236}">
                <a16:creationId xmlns:a16="http://schemas.microsoft.com/office/drawing/2014/main" id="{A573A1FF-9F04-44A3-BE98-E257C889C6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825" y="3659741"/>
            <a:ext cx="1666005" cy="2464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 descr="Image result for single board computer">
            <a:extLst>
              <a:ext uri="{FF2B5EF4-FFF2-40B4-BE49-F238E27FC236}">
                <a16:creationId xmlns:a16="http://schemas.microsoft.com/office/drawing/2014/main" id="{AAB65B0E-0DBE-4A19-B9CD-A713C21D94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0770" y="4781855"/>
            <a:ext cx="2477174" cy="1752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09563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8" name="Picture 4" descr="https://www.industrialshields.com/web/image/product.product/512/image">
            <a:extLst>
              <a:ext uri="{FF2B5EF4-FFF2-40B4-BE49-F238E27FC236}">
                <a16:creationId xmlns:a16="http://schemas.microsoft.com/office/drawing/2014/main" id="{DEB68447-2ECC-4F25-AEFC-6B69968CCB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07"/>
          <a:stretch/>
        </p:blipFill>
        <p:spPr bwMode="auto">
          <a:xfrm>
            <a:off x="2054168" y="779369"/>
            <a:ext cx="2374897" cy="2274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61331FE-0392-4859-93FF-A940966EB8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19537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Industrial Controllers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E819D8-3423-4BDD-B49F-F410D0D420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43350" y="965770"/>
            <a:ext cx="7985802" cy="5612830"/>
          </a:xfrm>
        </p:spPr>
        <p:txBody>
          <a:bodyPr>
            <a:normAutofit/>
          </a:bodyPr>
          <a:lstStyle/>
          <a:p>
            <a:pPr algn="r" rtl="1">
              <a:lnSpc>
                <a:spcPct val="150000"/>
              </a:lnSpc>
            </a:pPr>
            <a:r>
              <a:rPr lang="ar-SY" sz="2400" b="1" dirty="0"/>
              <a:t>المتحكمات الصناعية عبارة عن حواسيب صناعية مدمجة مع وحدات دخل وخرج تشابهية ورقمية تتحمل الظروف الصناعية بالإضافة إلى عدد من طرفيات الاتصال المختلفة</a:t>
            </a:r>
          </a:p>
          <a:p>
            <a:pPr algn="r" rtl="1">
              <a:lnSpc>
                <a:spcPct val="150000"/>
              </a:lnSpc>
            </a:pPr>
            <a:r>
              <a:rPr lang="ar-SY" sz="2400" b="1" dirty="0"/>
              <a:t>المتحكمات المنطقية القابلة للبرمجة </a:t>
            </a:r>
            <a:r>
              <a:rPr lang="en-US" sz="2400" b="1" dirty="0"/>
              <a:t>PLCs</a:t>
            </a:r>
            <a:r>
              <a:rPr lang="ar-SY" sz="2400" b="1" dirty="0"/>
              <a:t> من أكثر الأنواع استخداماً وغالباً تستخدم </a:t>
            </a:r>
            <a:r>
              <a:rPr lang="en-US" sz="2400" b="1" dirty="0"/>
              <a:t>FPGAs</a:t>
            </a:r>
            <a:r>
              <a:rPr lang="ar-SY" sz="2400" b="1" dirty="0"/>
              <a:t> لتحليل والاستجابة لإشارات بسرعات عالية</a:t>
            </a:r>
            <a:endParaRPr lang="en-US" sz="2400" b="1" dirty="0"/>
          </a:p>
          <a:p>
            <a:pPr algn="r" rtl="1">
              <a:lnSpc>
                <a:spcPct val="150000"/>
              </a:lnSpc>
            </a:pPr>
            <a:r>
              <a:rPr lang="ar-SY" sz="2400" b="1" dirty="0"/>
              <a:t>تكون المتحكمات مدمجة أو قابلة للتوسع ويمكن برمجتها بلغات كهربائية بسيطة (</a:t>
            </a:r>
            <a:r>
              <a:rPr lang="en-US" sz="2400" b="1" dirty="0"/>
              <a:t>ladder</a:t>
            </a:r>
            <a:r>
              <a:rPr lang="ar-SY" sz="2400" b="1" dirty="0"/>
              <a:t>) أو لغات عالية المستوى</a:t>
            </a:r>
          </a:p>
          <a:p>
            <a:pPr algn="r" rtl="1">
              <a:lnSpc>
                <a:spcPct val="150000"/>
              </a:lnSpc>
            </a:pPr>
            <a:r>
              <a:rPr lang="ar-SY" sz="2400" b="1" dirty="0"/>
              <a:t>تستخدم في أنظمة التحكم بالمحركات الصناعية متحكمات إشارة </a:t>
            </a:r>
            <a:r>
              <a:rPr lang="en-US" sz="2400" b="1" dirty="0"/>
              <a:t>DSC</a:t>
            </a:r>
            <a:r>
              <a:rPr lang="ar-SY" sz="2400" b="1" dirty="0"/>
              <a:t> أو متحكمات رقمية بمواصفات عالية لتنفيذ خوارزميات التحكم</a:t>
            </a:r>
          </a:p>
        </p:txBody>
      </p:sp>
      <p:pic>
        <p:nvPicPr>
          <p:cNvPr id="11266" name="Picture 2" descr="Image result for plc">
            <a:extLst>
              <a:ext uri="{FF2B5EF4-FFF2-40B4-BE49-F238E27FC236}">
                <a16:creationId xmlns:a16="http://schemas.microsoft.com/office/drawing/2014/main" id="{DD8995A0-84F9-41E5-A5DD-020C34CC1D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148" y="4288631"/>
            <a:ext cx="4051917" cy="2189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 descr="Image result for plc">
            <a:extLst>
              <a:ext uri="{FF2B5EF4-FFF2-40B4-BE49-F238E27FC236}">
                <a16:creationId xmlns:a16="http://schemas.microsoft.com/office/drawing/2014/main" id="{B591D5A6-9351-4DD5-8E78-F94499058B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848" y="2476306"/>
            <a:ext cx="1587247" cy="1766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46532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2E69B-876E-42E2-9549-81DF7A81B0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0262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Course Syllabus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E12D49-8C45-4D59-8F07-58690F8CD9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7631"/>
            <a:ext cx="10515600" cy="4579332"/>
          </a:xfrm>
        </p:spPr>
        <p:txBody>
          <a:bodyPr>
            <a:normAutofit fontScale="77500" lnSpcReduction="20000"/>
          </a:bodyPr>
          <a:lstStyle/>
          <a:p>
            <a:pPr algn="r" rtl="1">
              <a:lnSpc>
                <a:spcPct val="150000"/>
              </a:lnSpc>
            </a:pPr>
            <a:r>
              <a:rPr lang="ar-SY" b="1" dirty="0"/>
              <a:t>أسبوعياً الخميس محاضرة ثانية</a:t>
            </a:r>
          </a:p>
          <a:p>
            <a:pPr algn="r" rtl="1">
              <a:lnSpc>
                <a:spcPct val="150000"/>
              </a:lnSpc>
            </a:pPr>
            <a:r>
              <a:rPr lang="ar-SY" b="1" dirty="0"/>
              <a:t>د. أسعد كعدان  – م. زكي حمامة</a:t>
            </a:r>
          </a:p>
          <a:p>
            <a:pPr algn="r" rtl="1">
              <a:lnSpc>
                <a:spcPct val="150000"/>
              </a:lnSpc>
            </a:pPr>
            <a:r>
              <a:rPr lang="ar-SY" b="1" dirty="0"/>
              <a:t>مراجع إضافية:</a:t>
            </a:r>
          </a:p>
          <a:p>
            <a:pPr lvl="1" algn="r" rtl="1">
              <a:lnSpc>
                <a:spcPct val="150000"/>
              </a:lnSpc>
            </a:pPr>
            <a:r>
              <a:rPr lang="ar-SY" b="1" dirty="0"/>
              <a:t>نوطة د. عبد الكريم محمد</a:t>
            </a:r>
          </a:p>
          <a:p>
            <a:pPr lvl="1" algn="r" rtl="1">
              <a:lnSpc>
                <a:spcPct val="150000"/>
              </a:lnSpc>
            </a:pPr>
            <a:r>
              <a:rPr lang="ar-SY" b="1" dirty="0"/>
              <a:t>محاضرات المخبر</a:t>
            </a:r>
          </a:p>
          <a:p>
            <a:pPr lvl="1" algn="r" rtl="1">
              <a:lnSpc>
                <a:spcPct val="150000"/>
              </a:lnSpc>
            </a:pPr>
            <a:r>
              <a:rPr lang="ar-SY" b="1" dirty="0"/>
              <a:t>الوثائق الفنية للمعالجات</a:t>
            </a:r>
          </a:p>
          <a:p>
            <a:pPr lvl="1" algn="r" rtl="1">
              <a:lnSpc>
                <a:spcPct val="150000"/>
              </a:lnSpc>
            </a:pPr>
            <a:r>
              <a:rPr lang="ar-SY" b="1" dirty="0"/>
              <a:t>الانترنت!  </a:t>
            </a:r>
          </a:p>
          <a:p>
            <a:pPr algn="r" rtl="1">
              <a:lnSpc>
                <a:spcPct val="150000"/>
              </a:lnSpc>
            </a:pPr>
            <a:r>
              <a:rPr lang="ar-SY" b="1" dirty="0"/>
              <a:t>يمكن تحميل مفتاح المادة </a:t>
            </a:r>
            <a:r>
              <a:rPr lang="en-US" b="1" dirty="0"/>
              <a:t>Syllabus</a:t>
            </a:r>
            <a:r>
              <a:rPr lang="ar-SY" b="1" dirty="0"/>
              <a:t> والمحاضرات من:</a:t>
            </a:r>
          </a:p>
          <a:p>
            <a:pPr marL="0" indent="0" algn="ctr" rtl="1">
              <a:lnSpc>
                <a:spcPct val="150000"/>
              </a:lnSpc>
              <a:buNone/>
            </a:pPr>
            <a:r>
              <a:rPr lang="en-US" b="1" dirty="0">
                <a:hlinkClick r:id="rId2"/>
              </a:rPr>
              <a:t>https://github.com/Asaadkaadan/MCU4CTRL</a:t>
            </a:r>
            <a:r>
              <a:rPr lang="ar-SY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163200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embedded systems applications">
            <a:extLst>
              <a:ext uri="{FF2B5EF4-FFF2-40B4-BE49-F238E27FC236}">
                <a16:creationId xmlns:a16="http://schemas.microsoft.com/office/drawing/2014/main" id="{DCE110C5-D967-49A2-B785-08F9839468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835" y="110126"/>
            <a:ext cx="8850330" cy="6637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95173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hlinkClick r:id="rId2" action="ppaction://hlinksldjump"/>
            <a:extLst>
              <a:ext uri="{FF2B5EF4-FFF2-40B4-BE49-F238E27FC236}">
                <a16:creationId xmlns:a16="http://schemas.microsoft.com/office/drawing/2014/main" id="{57CC691D-2E80-43F8-9603-AC6851C158D2}"/>
              </a:ext>
            </a:extLst>
          </p:cNvPr>
          <p:cNvSpPr/>
          <p:nvPr/>
        </p:nvSpPr>
        <p:spPr>
          <a:xfrm>
            <a:off x="1112954" y="2477184"/>
            <a:ext cx="81785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MCU</a:t>
            </a:r>
          </a:p>
        </p:txBody>
      </p:sp>
      <p:sp>
        <p:nvSpPr>
          <p:cNvPr id="5" name="Rectangle 4">
            <a:hlinkClick r:id="rId3" action="ppaction://hlinksldjump"/>
            <a:extLst>
              <a:ext uri="{FF2B5EF4-FFF2-40B4-BE49-F238E27FC236}">
                <a16:creationId xmlns:a16="http://schemas.microsoft.com/office/drawing/2014/main" id="{24E5D6ED-A939-4218-A1C7-19016DE1A8B8}"/>
              </a:ext>
            </a:extLst>
          </p:cNvPr>
          <p:cNvSpPr/>
          <p:nvPr/>
        </p:nvSpPr>
        <p:spPr>
          <a:xfrm>
            <a:off x="3225187" y="2486601"/>
            <a:ext cx="160172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MPU (GPP)</a:t>
            </a:r>
          </a:p>
        </p:txBody>
      </p:sp>
      <p:sp>
        <p:nvSpPr>
          <p:cNvPr id="6" name="Rectangle 5">
            <a:hlinkClick r:id="rId4" action="ppaction://hlinksldjump"/>
            <a:extLst>
              <a:ext uri="{FF2B5EF4-FFF2-40B4-BE49-F238E27FC236}">
                <a16:creationId xmlns:a16="http://schemas.microsoft.com/office/drawing/2014/main" id="{08FC376F-02B7-447F-BAEB-4D3C25937ED2}"/>
              </a:ext>
            </a:extLst>
          </p:cNvPr>
          <p:cNvSpPr/>
          <p:nvPr/>
        </p:nvSpPr>
        <p:spPr>
          <a:xfrm>
            <a:off x="6117828" y="5827319"/>
            <a:ext cx="87075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FPGA</a:t>
            </a:r>
          </a:p>
        </p:txBody>
      </p:sp>
      <p:sp>
        <p:nvSpPr>
          <p:cNvPr id="7" name="Rectangle 6">
            <a:hlinkClick r:id="rId5" action="ppaction://hlinksldjump"/>
            <a:extLst>
              <a:ext uri="{FF2B5EF4-FFF2-40B4-BE49-F238E27FC236}">
                <a16:creationId xmlns:a16="http://schemas.microsoft.com/office/drawing/2014/main" id="{77A2F26F-BC98-4F8E-BFEA-93B804A90DE3}"/>
              </a:ext>
            </a:extLst>
          </p:cNvPr>
          <p:cNvSpPr/>
          <p:nvPr/>
        </p:nvSpPr>
        <p:spPr>
          <a:xfrm>
            <a:off x="6209198" y="2485489"/>
            <a:ext cx="68800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DSP</a:t>
            </a:r>
          </a:p>
        </p:txBody>
      </p:sp>
      <p:sp>
        <p:nvSpPr>
          <p:cNvPr id="9" name="Rectangle 8">
            <a:hlinkClick r:id="rId6" action="ppaction://hlinksldjump"/>
            <a:extLst>
              <a:ext uri="{FF2B5EF4-FFF2-40B4-BE49-F238E27FC236}">
                <a16:creationId xmlns:a16="http://schemas.microsoft.com/office/drawing/2014/main" id="{DF2348B8-5610-45E7-97C9-AF9A14A81A66}"/>
              </a:ext>
            </a:extLst>
          </p:cNvPr>
          <p:cNvSpPr/>
          <p:nvPr/>
        </p:nvSpPr>
        <p:spPr>
          <a:xfrm>
            <a:off x="8626779" y="2474467"/>
            <a:ext cx="82266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err="1"/>
              <a:t>PSoC</a:t>
            </a:r>
            <a:endParaRPr lang="en-US" sz="2400" b="1" dirty="0"/>
          </a:p>
        </p:txBody>
      </p:sp>
      <p:sp>
        <p:nvSpPr>
          <p:cNvPr id="10" name="Rectangle 9">
            <a:hlinkClick r:id="rId7" action="ppaction://hlinksldjump"/>
            <a:extLst>
              <a:ext uri="{FF2B5EF4-FFF2-40B4-BE49-F238E27FC236}">
                <a16:creationId xmlns:a16="http://schemas.microsoft.com/office/drawing/2014/main" id="{D5318E70-F926-43BD-89AC-2B4622A9F1FA}"/>
              </a:ext>
            </a:extLst>
          </p:cNvPr>
          <p:cNvSpPr/>
          <p:nvPr/>
        </p:nvSpPr>
        <p:spPr>
          <a:xfrm>
            <a:off x="3079493" y="5827321"/>
            <a:ext cx="18678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TPU (AI Chip)</a:t>
            </a:r>
          </a:p>
        </p:txBody>
      </p:sp>
      <p:sp>
        <p:nvSpPr>
          <p:cNvPr id="11" name="Rectangle 10">
            <a:hlinkClick r:id="rId8" action="ppaction://hlinksldjump"/>
            <a:extLst>
              <a:ext uri="{FF2B5EF4-FFF2-40B4-BE49-F238E27FC236}">
                <a16:creationId xmlns:a16="http://schemas.microsoft.com/office/drawing/2014/main" id="{D90BC33B-93D9-40E1-9468-84754D190B12}"/>
              </a:ext>
            </a:extLst>
          </p:cNvPr>
          <p:cNvSpPr/>
          <p:nvPr/>
        </p:nvSpPr>
        <p:spPr>
          <a:xfrm>
            <a:off x="1112954" y="5827320"/>
            <a:ext cx="7441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GPU</a:t>
            </a:r>
          </a:p>
        </p:txBody>
      </p:sp>
      <p:sp>
        <p:nvSpPr>
          <p:cNvPr id="12" name="Rectangle 11">
            <a:hlinkClick r:id="rId9" action="ppaction://hlinksldjump"/>
            <a:extLst>
              <a:ext uri="{FF2B5EF4-FFF2-40B4-BE49-F238E27FC236}">
                <a16:creationId xmlns:a16="http://schemas.microsoft.com/office/drawing/2014/main" id="{0FE9A1EE-A2E4-4ADD-87CE-219249A861D0}"/>
              </a:ext>
            </a:extLst>
          </p:cNvPr>
          <p:cNvSpPr/>
          <p:nvPr/>
        </p:nvSpPr>
        <p:spPr>
          <a:xfrm>
            <a:off x="8687693" y="5827319"/>
            <a:ext cx="7617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ASIC</a:t>
            </a:r>
          </a:p>
        </p:txBody>
      </p:sp>
      <p:pic>
        <p:nvPicPr>
          <p:cNvPr id="2050" name="Picture 2" descr="Related image">
            <a:extLst>
              <a:ext uri="{FF2B5EF4-FFF2-40B4-BE49-F238E27FC236}">
                <a16:creationId xmlns:a16="http://schemas.microsoft.com/office/drawing/2014/main" id="{4252867B-2F08-4B6B-8850-F97D2EFA19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946" y="510607"/>
            <a:ext cx="1887424" cy="1793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microcontroller">
            <a:extLst>
              <a:ext uri="{FF2B5EF4-FFF2-40B4-BE49-F238E27FC236}">
                <a16:creationId xmlns:a16="http://schemas.microsoft.com/office/drawing/2014/main" id="{633944C3-1266-4DF4-831C-94AEC27ECD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859" y="338832"/>
            <a:ext cx="2146657" cy="2146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dsp">
            <a:extLst>
              <a:ext uri="{FF2B5EF4-FFF2-40B4-BE49-F238E27FC236}">
                <a16:creationId xmlns:a16="http://schemas.microsoft.com/office/drawing/2014/main" id="{E80B1FF9-FA0E-4EC6-8BF2-450E417985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6413" y="614455"/>
            <a:ext cx="1613578" cy="1478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mage result for psoc">
            <a:extLst>
              <a:ext uri="{FF2B5EF4-FFF2-40B4-BE49-F238E27FC236}">
                <a16:creationId xmlns:a16="http://schemas.microsoft.com/office/drawing/2014/main" id="{6529CB29-089F-4671-81D5-80C0600ED3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4034" y="768010"/>
            <a:ext cx="1887424" cy="1370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>
            <a:hlinkClick r:id="rId14" action="ppaction://hlinksldjump"/>
            <a:extLst>
              <a:ext uri="{FF2B5EF4-FFF2-40B4-BE49-F238E27FC236}">
                <a16:creationId xmlns:a16="http://schemas.microsoft.com/office/drawing/2014/main" id="{C7AC7224-64B1-433A-8B10-D02876440739}"/>
              </a:ext>
            </a:extLst>
          </p:cNvPr>
          <p:cNvSpPr/>
          <p:nvPr/>
        </p:nvSpPr>
        <p:spPr>
          <a:xfrm>
            <a:off x="10677375" y="4057332"/>
            <a:ext cx="6591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SoC</a:t>
            </a:r>
          </a:p>
        </p:txBody>
      </p:sp>
      <p:pic>
        <p:nvPicPr>
          <p:cNvPr id="2058" name="Picture 10" descr="Image result for gpu">
            <a:extLst>
              <a:ext uri="{FF2B5EF4-FFF2-40B4-BE49-F238E27FC236}">
                <a16:creationId xmlns:a16="http://schemas.microsoft.com/office/drawing/2014/main" id="{28EB27FD-0AC5-4ACB-A055-FE70ADAAE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295" y="3811906"/>
            <a:ext cx="2385083" cy="1587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Related image">
            <a:extLst>
              <a:ext uri="{FF2B5EF4-FFF2-40B4-BE49-F238E27FC236}">
                <a16:creationId xmlns:a16="http://schemas.microsoft.com/office/drawing/2014/main" id="{907B52E9-7E43-42B4-A347-D6C5B7925E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0023" y="3771546"/>
            <a:ext cx="2041498" cy="1913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Related image">
            <a:extLst>
              <a:ext uri="{FF2B5EF4-FFF2-40B4-BE49-F238E27FC236}">
                <a16:creationId xmlns:a16="http://schemas.microsoft.com/office/drawing/2014/main" id="{DBF57D99-B744-4C88-A241-711FFDCB87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3592" y="3770573"/>
            <a:ext cx="2189521" cy="1669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Related image">
            <a:extLst>
              <a:ext uri="{FF2B5EF4-FFF2-40B4-BE49-F238E27FC236}">
                <a16:creationId xmlns:a16="http://schemas.microsoft.com/office/drawing/2014/main" id="{1388F230-0880-47C5-A2FC-99B21FD3C5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5901" y="3539589"/>
            <a:ext cx="2130732" cy="2130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Image result for soc">
            <a:extLst>
              <a:ext uri="{FF2B5EF4-FFF2-40B4-BE49-F238E27FC236}">
                <a16:creationId xmlns:a16="http://schemas.microsoft.com/office/drawing/2014/main" id="{B64C3A37-DEE5-4A91-9982-F8B47D6AD5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577" t="9545" r="5576" b="4180"/>
          <a:stretch/>
        </p:blipFill>
        <p:spPr bwMode="auto">
          <a:xfrm>
            <a:off x="10012279" y="2332675"/>
            <a:ext cx="2130733" cy="1821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29575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Image result for microcontroller companies">
            <a:extLst>
              <a:ext uri="{FF2B5EF4-FFF2-40B4-BE49-F238E27FC236}">
                <a16:creationId xmlns:a16="http://schemas.microsoft.com/office/drawing/2014/main" id="{0B0A44DD-6674-4FAC-9D7F-75B357472D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116" y="3786171"/>
            <a:ext cx="4480067" cy="2275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61331FE-0392-4859-93FF-A940966EB8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19537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Microcontrollers (MCUs)</a:t>
            </a:r>
          </a:p>
        </p:txBody>
      </p:sp>
      <p:sp>
        <p:nvSpPr>
          <p:cNvPr id="4" name="Rectangle 3">
            <a:hlinkClick r:id="rId3" action="ppaction://hlinksldjump"/>
            <a:extLst>
              <a:ext uri="{FF2B5EF4-FFF2-40B4-BE49-F238E27FC236}">
                <a16:creationId xmlns:a16="http://schemas.microsoft.com/office/drawing/2014/main" id="{158419DD-2DCA-4219-A25D-99AAEFA78A6D}"/>
              </a:ext>
            </a:extLst>
          </p:cNvPr>
          <p:cNvSpPr/>
          <p:nvPr/>
        </p:nvSpPr>
        <p:spPr>
          <a:xfrm>
            <a:off x="136909" y="6263972"/>
            <a:ext cx="78579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Back</a:t>
            </a:r>
          </a:p>
        </p:txBody>
      </p:sp>
      <p:pic>
        <p:nvPicPr>
          <p:cNvPr id="5" name="Picture 4" descr="Image result for microcontroller">
            <a:extLst>
              <a:ext uri="{FF2B5EF4-FFF2-40B4-BE49-F238E27FC236}">
                <a16:creationId xmlns:a16="http://schemas.microsoft.com/office/drawing/2014/main" id="{9A729DE8-4632-469F-A84D-CD56C2439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068" y="796464"/>
            <a:ext cx="1471443" cy="1471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Image result for microcontroller">
            <a:extLst>
              <a:ext uri="{FF2B5EF4-FFF2-40B4-BE49-F238E27FC236}">
                <a16:creationId xmlns:a16="http://schemas.microsoft.com/office/drawing/2014/main" id="{ED0E7754-1285-44A7-8A17-F2DF6D54CA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130" y="2267907"/>
            <a:ext cx="1808775" cy="1102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lated image">
            <a:extLst>
              <a:ext uri="{FF2B5EF4-FFF2-40B4-BE49-F238E27FC236}">
                <a16:creationId xmlns:a16="http://schemas.microsoft.com/office/drawing/2014/main" id="{31BDA7FE-4B17-487B-8424-21C784AD26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305" y="1597991"/>
            <a:ext cx="1414997" cy="1059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DD61284-5495-4BBB-BFAD-D141C03692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34310" y="1017141"/>
            <a:ext cx="8394842" cy="5708495"/>
          </a:xfrm>
        </p:spPr>
        <p:txBody>
          <a:bodyPr>
            <a:noAutofit/>
          </a:bodyPr>
          <a:lstStyle/>
          <a:p>
            <a:pPr algn="r" rtl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ar-SY" sz="1800" b="1" dirty="0"/>
              <a:t>منظومة حاسوبية متكاملة مصغرة: معالج، دخل/خرج رقمي وتشابهي، ذواكر، مؤقتات،... تحتاج الحد الأدنى من العناصر الخارجية</a:t>
            </a:r>
          </a:p>
          <a:p>
            <a:pPr algn="r" rtl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ar-SY" sz="1800" b="1" dirty="0"/>
              <a:t>أقل استهلاك طاقة من معظم الأنظمة المدمجة الأخرى (ما عدا </a:t>
            </a:r>
            <a:r>
              <a:rPr lang="en-US" sz="1800" b="1" dirty="0"/>
              <a:t>ASIC</a:t>
            </a:r>
            <a:r>
              <a:rPr lang="ar-SY" sz="1800" b="1" dirty="0"/>
              <a:t>)</a:t>
            </a:r>
          </a:p>
          <a:p>
            <a:pPr algn="r" rtl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ar-SY" sz="1800" b="1" dirty="0"/>
              <a:t>تستخدم في التجهيزات المنزلية والتطبيقات التجارية والصناعية وخاصة التي تعمل بالبطاريات</a:t>
            </a:r>
            <a:endParaRPr lang="en-US" sz="1800" b="1" dirty="0"/>
          </a:p>
          <a:p>
            <a:pPr algn="r" rtl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ar-SY" sz="1800" b="1" dirty="0"/>
              <a:t>تستخدم غالباً في تطبيقات التحكم (محركات/طرفيات) وتجهيزات الدخل (مفاتيح..) والخرج (شاشات إظهار..) التي تحتاج معالجة بسيطة أو متوسطة التعقيد.</a:t>
            </a:r>
            <a:endParaRPr lang="en-US" sz="1800" b="1" dirty="0"/>
          </a:p>
          <a:p>
            <a:pPr algn="r" rtl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ar-SY" sz="1800" b="1" dirty="0"/>
              <a:t>أسعارها تتراوح من أقل من </a:t>
            </a:r>
            <a:r>
              <a:rPr lang="en-US" sz="1800" b="1" dirty="0"/>
              <a:t>$1</a:t>
            </a:r>
            <a:r>
              <a:rPr lang="ar-SY" sz="1800" b="1" dirty="0"/>
              <a:t> وحتى حوالي </a:t>
            </a:r>
            <a:r>
              <a:rPr lang="en-US" sz="1800" b="1" dirty="0"/>
              <a:t>$20</a:t>
            </a:r>
            <a:endParaRPr lang="ar-SY" sz="1800" b="1" dirty="0"/>
          </a:p>
          <a:p>
            <a:pPr algn="r" rtl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ar-SY" sz="1800" b="1" dirty="0"/>
              <a:t>عرض البيانات والتعليمات عادة 8 أو 16 أو 32 بت</a:t>
            </a:r>
          </a:p>
          <a:p>
            <a:pPr algn="r" rtl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ar-SY" sz="1800" b="1" dirty="0"/>
              <a:t>تردد المعالج عادة </a:t>
            </a:r>
            <a:r>
              <a:rPr lang="en-US" sz="1800" b="1" dirty="0"/>
              <a:t>8-400 MHz</a:t>
            </a:r>
            <a:r>
              <a:rPr lang="ar-SY" sz="1800" b="1" dirty="0"/>
              <a:t> بالإضافة إلى ترددات خاصة بساعة الزمن الحقيقي </a:t>
            </a:r>
            <a:r>
              <a:rPr lang="en-US" sz="1800" b="1" dirty="0"/>
              <a:t>(RTC)</a:t>
            </a:r>
            <a:endParaRPr lang="ar-SY" sz="1800" b="1" dirty="0"/>
          </a:p>
          <a:p>
            <a:pPr algn="r" rtl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ar-SY" sz="1800" b="1" dirty="0"/>
              <a:t>ذواكر من نوع </a:t>
            </a:r>
            <a:r>
              <a:rPr lang="en-US" sz="1800" b="1" dirty="0"/>
              <a:t>Flash</a:t>
            </a:r>
            <a:r>
              <a:rPr lang="ar-SY" sz="1800" b="1" dirty="0"/>
              <a:t> تصل حتى </a:t>
            </a:r>
            <a:r>
              <a:rPr lang="en-US" sz="1800" b="1" dirty="0"/>
              <a:t>1-2 </a:t>
            </a:r>
            <a:r>
              <a:rPr lang="en-US" sz="1800" b="1" dirty="0" err="1"/>
              <a:t>Mbits</a:t>
            </a:r>
            <a:r>
              <a:rPr lang="ar-SY" sz="1800" b="1" dirty="0"/>
              <a:t> ومن نوع </a:t>
            </a:r>
            <a:r>
              <a:rPr lang="en-US" sz="1800" b="1" dirty="0"/>
              <a:t>SRAM</a:t>
            </a:r>
            <a:r>
              <a:rPr lang="ar-SY" sz="1800" b="1" dirty="0"/>
              <a:t> تصل حتى </a:t>
            </a:r>
            <a:r>
              <a:rPr lang="en-US" sz="1800" b="1" dirty="0"/>
              <a:t>1-2 </a:t>
            </a:r>
            <a:r>
              <a:rPr lang="en-US" sz="1800" b="1" dirty="0" err="1"/>
              <a:t>Mbits</a:t>
            </a:r>
            <a:r>
              <a:rPr lang="ar-SY" sz="1800" b="1" dirty="0"/>
              <a:t> 	         ولكن غالباً ما تكون صغيرة (</a:t>
            </a:r>
            <a:r>
              <a:rPr lang="en-US" sz="1800" b="1" dirty="0"/>
              <a:t>8-32 Kbits</a:t>
            </a:r>
            <a:r>
              <a:rPr lang="ar-SY" sz="1800" b="1" dirty="0"/>
              <a:t>)</a:t>
            </a:r>
          </a:p>
          <a:p>
            <a:pPr algn="r" rtl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ar-SY" sz="1800" b="1" dirty="0"/>
              <a:t>مبدلات </a:t>
            </a:r>
            <a:r>
              <a:rPr lang="en-US" sz="1800" b="1" dirty="0"/>
              <a:t>ADC / DAC</a:t>
            </a:r>
            <a:r>
              <a:rPr lang="ar-SY" sz="1800" b="1" dirty="0"/>
              <a:t> بطول 10-12 بت غالباً</a:t>
            </a:r>
          </a:p>
          <a:p>
            <a:pPr algn="r" rtl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ar-SY" sz="1800" b="1" dirty="0"/>
              <a:t>مؤقتات </a:t>
            </a:r>
            <a:r>
              <a:rPr lang="en-US" sz="1800" b="1" dirty="0"/>
              <a:t>timers</a:t>
            </a:r>
            <a:r>
              <a:rPr lang="ar-SY" sz="1800" b="1" dirty="0"/>
              <a:t> بعرض 8 أو 16 أو 32 بت مع إمكانية توليد </a:t>
            </a:r>
            <a:r>
              <a:rPr lang="en-US" sz="1800" b="1" dirty="0"/>
              <a:t>PWM</a:t>
            </a:r>
            <a:r>
              <a:rPr lang="ar-SY" sz="1800" b="1" dirty="0"/>
              <a:t> وقياس نبضات خارجية</a:t>
            </a:r>
          </a:p>
          <a:p>
            <a:pPr algn="r" rtl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ar-SY" sz="1800" b="1" dirty="0"/>
              <a:t>من أشهر الشركات المصنعة: </a:t>
            </a:r>
            <a:r>
              <a:rPr lang="en-US" sz="1800" b="1" dirty="0" err="1"/>
              <a:t>STMicro</a:t>
            </a:r>
            <a:r>
              <a:rPr lang="en-US" sz="1800" b="1" dirty="0"/>
              <a:t>, TI, Microchip (Atmel), NXP, Freescale</a:t>
            </a:r>
            <a:endParaRPr lang="ar-SY" sz="1800" b="1" dirty="0"/>
          </a:p>
        </p:txBody>
      </p:sp>
    </p:spTree>
    <p:extLst>
      <p:ext uri="{BB962C8B-B14F-4D97-AF65-F5344CB8AC3E}">
        <p14:creationId xmlns:p14="http://schemas.microsoft.com/office/powerpoint/2010/main" val="32841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cpu companies">
            <a:extLst>
              <a:ext uri="{FF2B5EF4-FFF2-40B4-BE49-F238E27FC236}">
                <a16:creationId xmlns:a16="http://schemas.microsoft.com/office/drawing/2014/main" id="{E2CC292F-0EA0-4B3E-AFFE-4DFB8FC0B9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3827" y="940998"/>
            <a:ext cx="2280007" cy="1520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Related image">
            <a:extLst>
              <a:ext uri="{FF2B5EF4-FFF2-40B4-BE49-F238E27FC236}">
                <a16:creationId xmlns:a16="http://schemas.microsoft.com/office/drawing/2014/main" id="{2CBB47A2-77C8-4C55-A7E6-89DC21062F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322" y="380054"/>
            <a:ext cx="1465513" cy="1392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61331FE-0392-4859-93FF-A940966EB8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19537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Microprocessors (MPUs)</a:t>
            </a:r>
          </a:p>
        </p:txBody>
      </p:sp>
      <p:sp>
        <p:nvSpPr>
          <p:cNvPr id="3" name="Rectangle 2">
            <a:hlinkClick r:id="rId4" action="ppaction://hlinksldjump"/>
            <a:extLst>
              <a:ext uri="{FF2B5EF4-FFF2-40B4-BE49-F238E27FC236}">
                <a16:creationId xmlns:a16="http://schemas.microsoft.com/office/drawing/2014/main" id="{7AD54D52-C1AC-447F-A409-C3C820D87908}"/>
              </a:ext>
            </a:extLst>
          </p:cNvPr>
          <p:cNvSpPr/>
          <p:nvPr/>
        </p:nvSpPr>
        <p:spPr>
          <a:xfrm>
            <a:off x="136909" y="6263972"/>
            <a:ext cx="78579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Back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E773BF5-BAF9-4162-9803-D7EA96489A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03834" y="873303"/>
            <a:ext cx="8225318" cy="5852334"/>
          </a:xfrm>
        </p:spPr>
        <p:txBody>
          <a:bodyPr>
            <a:normAutofit lnSpcReduction="10000"/>
          </a:bodyPr>
          <a:lstStyle/>
          <a:p>
            <a:pPr algn="r" rtl="1">
              <a:lnSpc>
                <a:spcPct val="150000"/>
              </a:lnSpc>
            </a:pPr>
            <a:r>
              <a:rPr lang="ar-SY" sz="2000" b="1" dirty="0"/>
              <a:t>تسمى أحياناً </a:t>
            </a:r>
            <a:r>
              <a:rPr lang="en-US" sz="2000" b="1" dirty="0"/>
              <a:t>General Purpose Processors (GPPs)</a:t>
            </a:r>
          </a:p>
          <a:p>
            <a:pPr algn="r" rtl="1">
              <a:lnSpc>
                <a:spcPct val="150000"/>
              </a:lnSpc>
            </a:pPr>
            <a:r>
              <a:rPr lang="ar-SY" sz="2000" b="1" dirty="0"/>
              <a:t>وحدة معالجة مع بعض الذواكر المدمجة. تحتاج إلى عدد من دارات المتكاملة الخارجية للعمل (تغذية، ذواكر، دخل/خرج...)</a:t>
            </a:r>
          </a:p>
          <a:p>
            <a:pPr algn="r" rtl="1">
              <a:lnSpc>
                <a:spcPct val="150000"/>
              </a:lnSpc>
            </a:pPr>
            <a:r>
              <a:rPr lang="ar-SY" sz="2000" b="1" dirty="0"/>
              <a:t>بشكل عام تمتلك أعلى استهلاك طاقة بين الأنظمة الأخرى</a:t>
            </a:r>
          </a:p>
          <a:p>
            <a:pPr algn="r" rtl="1">
              <a:lnSpc>
                <a:spcPct val="150000"/>
              </a:lnSpc>
            </a:pPr>
            <a:r>
              <a:rPr lang="ar-SY" sz="2000" b="1" dirty="0"/>
              <a:t>تستخدم في الحواسيب الشخصية والصناعية والمخدمات السحابية </a:t>
            </a:r>
            <a:r>
              <a:rPr lang="en-US" sz="2000" b="1" dirty="0"/>
              <a:t>(cloud servers)</a:t>
            </a:r>
          </a:p>
          <a:p>
            <a:pPr algn="r" rtl="1">
              <a:lnSpc>
                <a:spcPct val="150000"/>
              </a:lnSpc>
            </a:pPr>
            <a:r>
              <a:rPr lang="ar-SY" sz="2000" b="1" dirty="0"/>
              <a:t>أسعارها تتراوح ما بين </a:t>
            </a:r>
            <a:r>
              <a:rPr lang="en-US" sz="2000" b="1" dirty="0"/>
              <a:t>$100</a:t>
            </a:r>
            <a:r>
              <a:rPr lang="ar-SY" sz="2000" b="1" dirty="0"/>
              <a:t> وحتى حوالي </a:t>
            </a:r>
            <a:r>
              <a:rPr lang="en-US" sz="2000" b="1" dirty="0"/>
              <a:t>$1000</a:t>
            </a:r>
            <a:r>
              <a:rPr lang="ar-SY" sz="2000" b="1" dirty="0"/>
              <a:t> أو أكثر</a:t>
            </a:r>
          </a:p>
          <a:p>
            <a:pPr algn="r" rtl="1">
              <a:lnSpc>
                <a:spcPct val="150000"/>
              </a:lnSpc>
            </a:pPr>
            <a:r>
              <a:rPr lang="ar-SY" sz="2000" b="1" dirty="0"/>
              <a:t>عرض البيانات والتعليمات غالباً </a:t>
            </a:r>
            <a:r>
              <a:rPr lang="en-US" sz="2000" b="1" dirty="0"/>
              <a:t>64</a:t>
            </a:r>
            <a:r>
              <a:rPr lang="ar-SY" sz="2000" b="1" dirty="0"/>
              <a:t> بت وترددات من </a:t>
            </a:r>
            <a:r>
              <a:rPr lang="en-US" sz="2000" b="1" dirty="0"/>
              <a:t>800 MHz</a:t>
            </a:r>
            <a:r>
              <a:rPr lang="ar-SY" sz="2000" b="1" dirty="0"/>
              <a:t> إلى </a:t>
            </a:r>
            <a:r>
              <a:rPr lang="en-US" sz="2000" b="1" dirty="0"/>
              <a:t>3 GHz</a:t>
            </a:r>
            <a:endParaRPr lang="ar-SY" sz="2000" b="1" dirty="0"/>
          </a:p>
          <a:p>
            <a:pPr algn="r" rtl="1">
              <a:lnSpc>
                <a:spcPct val="150000"/>
              </a:lnSpc>
            </a:pPr>
            <a:r>
              <a:rPr lang="ar-SY" sz="2000" b="1" dirty="0"/>
              <a:t>غالبا ما تكون مجمعة في عدة نوى </a:t>
            </a:r>
            <a:r>
              <a:rPr lang="en-US" sz="2000" b="1" dirty="0"/>
              <a:t>(multi-core)</a:t>
            </a:r>
            <a:r>
              <a:rPr lang="ar-SY" sz="2000" b="1" dirty="0"/>
              <a:t> بعدد 2 أو 4 أو 8 أو 16 (وتصل إلى مئات النوى في بعض المعالجات الخاصة بالمخدمات)</a:t>
            </a:r>
          </a:p>
          <a:p>
            <a:pPr algn="r" rtl="1">
              <a:lnSpc>
                <a:spcPct val="150000"/>
              </a:lnSpc>
            </a:pPr>
            <a:r>
              <a:rPr lang="ar-SY" sz="2000" b="1" dirty="0"/>
              <a:t>من أشهر الشركات المصنعة: </a:t>
            </a:r>
            <a:r>
              <a:rPr lang="en-US" sz="2000" b="1" dirty="0"/>
              <a:t>Intel, ARM, AMD</a:t>
            </a:r>
            <a:endParaRPr lang="ar-SY" sz="2000" b="1" dirty="0"/>
          </a:p>
          <a:p>
            <a:pPr algn="r" rtl="1">
              <a:lnSpc>
                <a:spcPct val="150000"/>
              </a:lnSpc>
            </a:pPr>
            <a:r>
              <a:rPr lang="ar-SY" sz="2000" b="1" dirty="0"/>
              <a:t>تتميز معالجات </a:t>
            </a:r>
            <a:r>
              <a:rPr lang="en-US" sz="2000" b="1" dirty="0"/>
              <a:t>ARM</a:t>
            </a:r>
            <a:r>
              <a:rPr lang="ar-SY" sz="2000" b="1" dirty="0"/>
              <a:t> بانخفاض استهلاك الطاقة ولذلك تستخدم تقريباً في جميع الهواتف الذكية</a:t>
            </a:r>
            <a:endParaRPr lang="ar-SY" sz="2400" b="1" dirty="0"/>
          </a:p>
        </p:txBody>
      </p:sp>
      <p:pic>
        <p:nvPicPr>
          <p:cNvPr id="2052" name="Picture 4" descr="Related image">
            <a:extLst>
              <a:ext uri="{FF2B5EF4-FFF2-40B4-BE49-F238E27FC236}">
                <a16:creationId xmlns:a16="http://schemas.microsoft.com/office/drawing/2014/main" id="{29BE3729-3813-4028-BCCD-FE42872DCE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3296" y="3255853"/>
            <a:ext cx="1639657" cy="108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arm logo">
            <a:extLst>
              <a:ext uri="{FF2B5EF4-FFF2-40B4-BE49-F238E27FC236}">
                <a16:creationId xmlns:a16="http://schemas.microsoft.com/office/drawing/2014/main" id="{917C02AD-D136-4CF0-9B1F-864B45D208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359" y="4375929"/>
            <a:ext cx="2027520" cy="600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mage result for amd logo">
            <a:extLst>
              <a:ext uri="{FF2B5EF4-FFF2-40B4-BE49-F238E27FC236}">
                <a16:creationId xmlns:a16="http://schemas.microsoft.com/office/drawing/2014/main" id="{D20E480A-9FD4-4B90-8FB7-BEFF879021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702" y="5137938"/>
            <a:ext cx="2537182" cy="1425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Image result for arm processor">
            <a:extLst>
              <a:ext uri="{FF2B5EF4-FFF2-40B4-BE49-F238E27FC236}">
                <a16:creationId xmlns:a16="http://schemas.microsoft.com/office/drawing/2014/main" id="{D9721BE6-0434-4305-B4BF-6358ACBC72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446" y="2655531"/>
            <a:ext cx="1514581" cy="703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4045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331FE-0392-4859-93FF-A940966EB8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19537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Digital Signal Processors (DSPs)</a:t>
            </a:r>
          </a:p>
        </p:txBody>
      </p:sp>
      <p:sp>
        <p:nvSpPr>
          <p:cNvPr id="3" name="Rectangle 2">
            <a:hlinkClick r:id="rId2" action="ppaction://hlinksldjump"/>
            <a:extLst>
              <a:ext uri="{FF2B5EF4-FFF2-40B4-BE49-F238E27FC236}">
                <a16:creationId xmlns:a16="http://schemas.microsoft.com/office/drawing/2014/main" id="{D7F6D5B4-193B-433E-A4D8-5816E3532C76}"/>
              </a:ext>
            </a:extLst>
          </p:cNvPr>
          <p:cNvSpPr/>
          <p:nvPr/>
        </p:nvSpPr>
        <p:spPr>
          <a:xfrm>
            <a:off x="136909" y="6263972"/>
            <a:ext cx="78579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Back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E1A311F-BFCC-4E73-B63E-B001FA6B15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03834" y="873303"/>
            <a:ext cx="8225318" cy="5852334"/>
          </a:xfrm>
        </p:spPr>
        <p:txBody>
          <a:bodyPr>
            <a:normAutofit/>
          </a:bodyPr>
          <a:lstStyle/>
          <a:p>
            <a:pPr algn="r" rtl="1">
              <a:lnSpc>
                <a:spcPct val="150000"/>
              </a:lnSpc>
            </a:pPr>
            <a:r>
              <a:rPr lang="ar-SY" sz="2000" b="1" dirty="0"/>
              <a:t>تسمى أحياناً </a:t>
            </a:r>
            <a:r>
              <a:rPr lang="en-US" sz="2000" b="1" dirty="0"/>
              <a:t>General Signal Controllers (DSCs)</a:t>
            </a:r>
            <a:r>
              <a:rPr lang="ar-SY" sz="2000" b="1" dirty="0"/>
              <a:t> إذا كانت تحتوي طرفيات شبيهة بالمتحكمات</a:t>
            </a:r>
            <a:endParaRPr lang="en-US" sz="2000" b="1" dirty="0"/>
          </a:p>
          <a:p>
            <a:pPr algn="r" rtl="1">
              <a:lnSpc>
                <a:spcPct val="150000"/>
              </a:lnSpc>
            </a:pPr>
            <a:r>
              <a:rPr lang="ar-SY" sz="2000" b="1" dirty="0"/>
              <a:t>تحتوي على طرفيات خاصة لمعالجة الإشارة الرقمية مثل وحدات </a:t>
            </a:r>
            <a:r>
              <a:rPr lang="en-US" sz="2000" b="1" dirty="0"/>
              <a:t>FFT</a:t>
            </a:r>
            <a:r>
              <a:rPr lang="ar-SY" sz="2000" b="1" dirty="0"/>
              <a:t>، مرشحات رقمية وغيرها تسمح بتنفيذ خوارزميات معالجة الإشارة أو معالجة الصورة بكل أسرع بكثير من تلك المنفذة على المتحكمات والمعالجات العامة</a:t>
            </a:r>
          </a:p>
          <a:p>
            <a:pPr algn="r" rtl="1">
              <a:lnSpc>
                <a:spcPct val="150000"/>
              </a:lnSpc>
            </a:pPr>
            <a:r>
              <a:rPr lang="ar-SY" sz="2000" b="1" dirty="0"/>
              <a:t>استهلاك طاقة أخفض مقارنة بأنظمة معالجة الإشارة الأخرى</a:t>
            </a:r>
            <a:endParaRPr lang="en-US" sz="2000" b="1" dirty="0"/>
          </a:p>
          <a:p>
            <a:pPr algn="r" rtl="1">
              <a:lnSpc>
                <a:spcPct val="150000"/>
              </a:lnSpc>
            </a:pPr>
            <a:r>
              <a:rPr lang="ar-SY" sz="2000" b="1" dirty="0"/>
              <a:t>عرض البيانات والتعليمات غالباً 32 أو </a:t>
            </a:r>
            <a:r>
              <a:rPr lang="en-US" sz="2000" b="1" dirty="0"/>
              <a:t>64</a:t>
            </a:r>
            <a:r>
              <a:rPr lang="ar-SY" sz="2000" b="1" dirty="0"/>
              <a:t> بت وترددات من عشرات إلى مئات </a:t>
            </a:r>
            <a:r>
              <a:rPr lang="en-US" sz="2000" b="1" dirty="0"/>
              <a:t>MHz</a:t>
            </a:r>
            <a:r>
              <a:rPr lang="ar-SY" sz="2000" b="1" dirty="0"/>
              <a:t> </a:t>
            </a:r>
          </a:p>
          <a:p>
            <a:pPr algn="r" rtl="1">
              <a:lnSpc>
                <a:spcPct val="150000"/>
              </a:lnSpc>
            </a:pPr>
            <a:r>
              <a:rPr lang="ar-SY" sz="2000" b="1" dirty="0"/>
              <a:t>تستخدم في الأجهزة الصوتية وأجهزة العرض والفيديو والكاميرات وتجهيزات الاتصالات</a:t>
            </a:r>
          </a:p>
          <a:p>
            <a:pPr algn="r" rtl="1">
              <a:lnSpc>
                <a:spcPct val="150000"/>
              </a:lnSpc>
            </a:pPr>
            <a:r>
              <a:rPr lang="ar-SY" sz="2000" b="1" dirty="0"/>
              <a:t>أسعارها تتراوح ما بين </a:t>
            </a:r>
            <a:r>
              <a:rPr lang="en-US" sz="2000" b="1" dirty="0"/>
              <a:t>$5</a:t>
            </a:r>
            <a:r>
              <a:rPr lang="ar-SY" sz="2000" b="1" dirty="0"/>
              <a:t> وحتى حوالي </a:t>
            </a:r>
            <a:r>
              <a:rPr lang="en-US" sz="2000" b="1" dirty="0"/>
              <a:t>$300</a:t>
            </a:r>
            <a:r>
              <a:rPr lang="ar-SY" sz="2000" b="1" dirty="0"/>
              <a:t> </a:t>
            </a:r>
            <a:endParaRPr lang="en-US" sz="2000" b="1" dirty="0"/>
          </a:p>
          <a:p>
            <a:pPr algn="r" rtl="1">
              <a:lnSpc>
                <a:spcPct val="150000"/>
              </a:lnSpc>
            </a:pPr>
            <a:r>
              <a:rPr lang="ar-SY" sz="2000" b="1" dirty="0"/>
              <a:t>من أشهر الشركات المصنعة: </a:t>
            </a:r>
            <a:r>
              <a:rPr lang="en-US" sz="2000" b="1" dirty="0"/>
              <a:t>TI, Freescale (</a:t>
            </a:r>
            <a:r>
              <a:rPr lang="en-US" sz="2000" b="1" dirty="0" err="1"/>
              <a:t>Motorolla</a:t>
            </a:r>
            <a:r>
              <a:rPr lang="en-US" sz="2000" b="1" dirty="0"/>
              <a:t>), Analog Devices, Microchip</a:t>
            </a:r>
            <a:endParaRPr lang="ar-SY" sz="2000" b="1" dirty="0"/>
          </a:p>
        </p:txBody>
      </p:sp>
      <p:pic>
        <p:nvPicPr>
          <p:cNvPr id="5" name="Picture 6" descr="Image result for dsp">
            <a:extLst>
              <a:ext uri="{FF2B5EF4-FFF2-40B4-BE49-F238E27FC236}">
                <a16:creationId xmlns:a16="http://schemas.microsoft.com/office/drawing/2014/main" id="{13B4B8A0-F108-4F25-B294-4DD4133E91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714" y="1015147"/>
            <a:ext cx="1613578" cy="1478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Related image">
            <a:extLst>
              <a:ext uri="{FF2B5EF4-FFF2-40B4-BE49-F238E27FC236}">
                <a16:creationId xmlns:a16="http://schemas.microsoft.com/office/drawing/2014/main" id="{B5512A06-101C-4A7A-B85A-12F1EF9C5D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423" y="2517373"/>
            <a:ext cx="1299411" cy="1305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 result for ti dsp processor">
            <a:extLst>
              <a:ext uri="{FF2B5EF4-FFF2-40B4-BE49-F238E27FC236}">
                <a16:creationId xmlns:a16="http://schemas.microsoft.com/office/drawing/2014/main" id="{A6A05D6B-1216-44B3-A4AC-986155444E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763" y="4589605"/>
            <a:ext cx="2514600" cy="1819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Related image">
            <a:extLst>
              <a:ext uri="{FF2B5EF4-FFF2-40B4-BE49-F238E27FC236}">
                <a16:creationId xmlns:a16="http://schemas.microsoft.com/office/drawing/2014/main" id="{E458E193-6E34-40E4-B48D-AFD60EDE54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21" r="18887"/>
          <a:stretch/>
        </p:blipFill>
        <p:spPr bwMode="auto">
          <a:xfrm>
            <a:off x="262848" y="2945419"/>
            <a:ext cx="1831280" cy="1938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58187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331FE-0392-4859-93FF-A940966EB8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19537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System on Chip (SoC)</a:t>
            </a:r>
          </a:p>
        </p:txBody>
      </p:sp>
      <p:sp>
        <p:nvSpPr>
          <p:cNvPr id="3" name="Rectangle 2">
            <a:hlinkClick r:id="rId2" action="ppaction://hlinksldjump"/>
            <a:extLst>
              <a:ext uri="{FF2B5EF4-FFF2-40B4-BE49-F238E27FC236}">
                <a16:creationId xmlns:a16="http://schemas.microsoft.com/office/drawing/2014/main" id="{3E6A975F-C7AF-486C-9C50-1CDDADF2DE34}"/>
              </a:ext>
            </a:extLst>
          </p:cNvPr>
          <p:cNvSpPr/>
          <p:nvPr/>
        </p:nvSpPr>
        <p:spPr>
          <a:xfrm>
            <a:off x="136909" y="6263972"/>
            <a:ext cx="78579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Back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3F612C2-8BC0-4338-8F9E-0D8A6D401D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03834" y="965770"/>
            <a:ext cx="8225318" cy="5612830"/>
          </a:xfrm>
        </p:spPr>
        <p:txBody>
          <a:bodyPr>
            <a:normAutofit fontScale="92500" lnSpcReduction="20000"/>
          </a:bodyPr>
          <a:lstStyle/>
          <a:p>
            <a:pPr algn="r" rtl="1">
              <a:lnSpc>
                <a:spcPct val="150000"/>
              </a:lnSpc>
            </a:pPr>
            <a:r>
              <a:rPr lang="ar-SY" sz="2400" b="1" dirty="0"/>
              <a:t>حل متكامل يجمع الأنظمة السابقة على شريحة واحدة. مثلاً </a:t>
            </a:r>
            <a:r>
              <a:rPr lang="en-US" sz="2400" b="1" dirty="0"/>
              <a:t>FPGA + MPUs</a:t>
            </a:r>
            <a:r>
              <a:rPr lang="ar-SY" sz="2400" b="1" dirty="0"/>
              <a:t> أو </a:t>
            </a:r>
            <a:r>
              <a:rPr lang="en-US" sz="2400" b="1" dirty="0"/>
              <a:t>MPU + MCU</a:t>
            </a:r>
            <a:r>
              <a:rPr lang="ar-SY" sz="2400" b="1" dirty="0"/>
              <a:t> أو </a:t>
            </a:r>
            <a:r>
              <a:rPr lang="en-US" sz="2400" b="1" dirty="0"/>
              <a:t>TPU + FPGA</a:t>
            </a:r>
            <a:endParaRPr lang="ar-SY" sz="2400" b="1" dirty="0"/>
          </a:p>
          <a:p>
            <a:pPr algn="r" rtl="1">
              <a:lnSpc>
                <a:spcPct val="150000"/>
              </a:lnSpc>
            </a:pPr>
            <a:r>
              <a:rPr lang="ar-SY" sz="2400" b="1" dirty="0"/>
              <a:t>أحياناً يمكن إضافة وحدات اتصال لاسلكية أو عناصر تشابهية أو حتى مقاومات ومكثفات سطحية إلى جانب المتحكمات والمعالجات الرقمية</a:t>
            </a:r>
            <a:endParaRPr lang="en-US" sz="2400" b="1" dirty="0"/>
          </a:p>
          <a:p>
            <a:pPr algn="r" rtl="1">
              <a:lnSpc>
                <a:spcPct val="150000"/>
              </a:lnSpc>
            </a:pPr>
            <a:r>
              <a:rPr lang="ar-SY" sz="2400" b="1" dirty="0"/>
              <a:t>غالباً ما تكون </a:t>
            </a:r>
            <a:r>
              <a:rPr lang="en-US" sz="2400" b="1" dirty="0"/>
              <a:t>SoCs</a:t>
            </a:r>
            <a:r>
              <a:rPr lang="ar-SY" sz="2400" b="1" dirty="0"/>
              <a:t> مصنعة لتطبيقات خاصة تحتاج أن تجمع أكثر من تقنية على نفس الشريحة وتكون ذات سوق واسع جداً</a:t>
            </a:r>
            <a:endParaRPr lang="en-US" sz="2400" b="1" dirty="0"/>
          </a:p>
          <a:p>
            <a:pPr algn="r" rtl="1">
              <a:lnSpc>
                <a:spcPct val="150000"/>
              </a:lnSpc>
            </a:pPr>
            <a:r>
              <a:rPr lang="ar-SY" sz="2400" b="1" dirty="0"/>
              <a:t>تستخدم بشكل كبير في الهواتف المحمولة حيث يتم جمع مودمات لاسلكية مختلفة ومعالجات صورة ومعالجات رقمية على نفس الشريحة</a:t>
            </a:r>
            <a:endParaRPr lang="en-US" sz="2400" b="1" dirty="0"/>
          </a:p>
          <a:p>
            <a:pPr algn="r" rtl="1">
              <a:lnSpc>
                <a:spcPct val="150000"/>
              </a:lnSpc>
            </a:pPr>
            <a:r>
              <a:rPr lang="ar-SY" sz="2400" b="1" dirty="0"/>
              <a:t>أسعارها من عشرات إلى مئات الدولارات (غالباً تصنع بكميات كبيرة)</a:t>
            </a:r>
            <a:endParaRPr lang="en-US" sz="2400" b="1" dirty="0"/>
          </a:p>
          <a:p>
            <a:pPr algn="r" rtl="1">
              <a:lnSpc>
                <a:spcPct val="150000"/>
              </a:lnSpc>
            </a:pPr>
            <a:r>
              <a:rPr lang="ar-SY" sz="2400" b="1" dirty="0"/>
              <a:t>من أشهر الشركات المصنعة: </a:t>
            </a:r>
            <a:r>
              <a:rPr lang="en-US" sz="2400" b="1" dirty="0"/>
              <a:t>Xilinx, </a:t>
            </a:r>
            <a:r>
              <a:rPr lang="en-US" sz="2400" b="1" dirty="0" err="1"/>
              <a:t>Qualcom</a:t>
            </a:r>
            <a:r>
              <a:rPr lang="en-US" sz="2400" b="1" dirty="0"/>
              <a:t>, Broadcom, Samsung, </a:t>
            </a:r>
            <a:r>
              <a:rPr lang="en-US" sz="2400" b="1" dirty="0" err="1"/>
              <a:t>Mediatek</a:t>
            </a:r>
            <a:endParaRPr lang="ar-SY" sz="2400" b="1" dirty="0"/>
          </a:p>
        </p:txBody>
      </p:sp>
      <p:pic>
        <p:nvPicPr>
          <p:cNvPr id="6146" name="Picture 2" descr="Image result for soc prices">
            <a:extLst>
              <a:ext uri="{FF2B5EF4-FFF2-40B4-BE49-F238E27FC236}">
                <a16:creationId xmlns:a16="http://schemas.microsoft.com/office/drawing/2014/main" id="{280F45CF-8D47-470B-AE40-5A73594DD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933" y="905857"/>
            <a:ext cx="3267251" cy="1744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Related image">
            <a:extLst>
              <a:ext uri="{FF2B5EF4-FFF2-40B4-BE49-F238E27FC236}">
                <a16:creationId xmlns:a16="http://schemas.microsoft.com/office/drawing/2014/main" id="{6D59937F-E05C-437B-97FC-05C8EF9829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33" t="9152" r="6862" b="5729"/>
          <a:stretch/>
        </p:blipFill>
        <p:spPr bwMode="auto">
          <a:xfrm>
            <a:off x="105159" y="2682571"/>
            <a:ext cx="1978702" cy="2038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Image result for soc">
            <a:extLst>
              <a:ext uri="{FF2B5EF4-FFF2-40B4-BE49-F238E27FC236}">
                <a16:creationId xmlns:a16="http://schemas.microsoft.com/office/drawing/2014/main" id="{A4CB2188-CAC2-4AC8-BA16-705C56EC94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3125" y="4454525"/>
            <a:ext cx="2041525" cy="1885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93949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Related image">
            <a:extLst>
              <a:ext uri="{FF2B5EF4-FFF2-40B4-BE49-F238E27FC236}">
                <a16:creationId xmlns:a16="http://schemas.microsoft.com/office/drawing/2014/main" id="{27B4689A-0AF5-46A2-9B40-B40A328541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950" y="1276350"/>
            <a:ext cx="3778250" cy="377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61331FE-0392-4859-93FF-A940966EB8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19537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Programmable System on Chip (</a:t>
            </a:r>
            <a:r>
              <a:rPr lang="en-US" b="1" dirty="0" err="1">
                <a:solidFill>
                  <a:srgbClr val="FF0000"/>
                </a:solidFill>
              </a:rPr>
              <a:t>PSoC</a:t>
            </a:r>
            <a:r>
              <a:rPr lang="en-US" b="1" dirty="0">
                <a:solidFill>
                  <a:srgbClr val="FF0000"/>
                </a:solidFill>
              </a:rPr>
              <a:t>)</a:t>
            </a:r>
          </a:p>
        </p:txBody>
      </p:sp>
      <p:sp>
        <p:nvSpPr>
          <p:cNvPr id="3" name="Rectangle 2">
            <a:hlinkClick r:id="rId3" action="ppaction://hlinksldjump"/>
            <a:extLst>
              <a:ext uri="{FF2B5EF4-FFF2-40B4-BE49-F238E27FC236}">
                <a16:creationId xmlns:a16="http://schemas.microsoft.com/office/drawing/2014/main" id="{08F6C431-1151-4AAD-9505-97B818443DE2}"/>
              </a:ext>
            </a:extLst>
          </p:cNvPr>
          <p:cNvSpPr/>
          <p:nvPr/>
        </p:nvSpPr>
        <p:spPr>
          <a:xfrm>
            <a:off x="136909" y="6263972"/>
            <a:ext cx="78579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Back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7F9380E-D223-4451-9371-3AED383486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03834" y="965770"/>
            <a:ext cx="8225318" cy="5612830"/>
          </a:xfrm>
        </p:spPr>
        <p:txBody>
          <a:bodyPr>
            <a:normAutofit/>
          </a:bodyPr>
          <a:lstStyle/>
          <a:p>
            <a:pPr algn="r" rtl="1">
              <a:lnSpc>
                <a:spcPct val="150000"/>
              </a:lnSpc>
            </a:pPr>
            <a:r>
              <a:rPr lang="ar-SY" sz="2400" b="1" dirty="0"/>
              <a:t>يتم أحياناً تجميع طرفيات تشابهية ورقمية قابلة للبرمجة مع متحكمات ومعالجات على شريحة واحدة </a:t>
            </a:r>
          </a:p>
          <a:p>
            <a:pPr algn="r" rtl="1">
              <a:lnSpc>
                <a:spcPct val="150000"/>
              </a:lnSpc>
            </a:pPr>
            <a:r>
              <a:rPr lang="ar-SY" sz="2400" b="1" dirty="0"/>
              <a:t>تكون الشريحة قابلة للبرمجة وإعادة التوزيع حيث يمكن تغيير أمكان الطرفيات وتوصيلاتها وخصائصها</a:t>
            </a:r>
            <a:endParaRPr lang="en-US" sz="2400" b="1" dirty="0"/>
          </a:p>
          <a:p>
            <a:pPr algn="r" rtl="1">
              <a:lnSpc>
                <a:spcPct val="150000"/>
              </a:lnSpc>
            </a:pPr>
            <a:r>
              <a:rPr lang="ar-SY" sz="2400" b="1" dirty="0"/>
              <a:t>أسعارها مقاربة لأسعار المتحكمات (أغلى قليلاً) </a:t>
            </a:r>
            <a:endParaRPr lang="en-US" sz="2400" b="1" dirty="0"/>
          </a:p>
          <a:p>
            <a:pPr algn="r" rtl="1">
              <a:lnSpc>
                <a:spcPct val="150000"/>
              </a:lnSpc>
            </a:pPr>
            <a:r>
              <a:rPr lang="ar-SY" sz="2400" b="1" dirty="0"/>
              <a:t>لم تنتشر هذه التقنية كثيراً.. من أشهر الشركات المصنعة: </a:t>
            </a:r>
            <a:r>
              <a:rPr lang="en-US" sz="2400" b="1" dirty="0"/>
              <a:t>Cypress</a:t>
            </a:r>
            <a:endParaRPr lang="ar-SY" sz="2400" b="1" dirty="0"/>
          </a:p>
        </p:txBody>
      </p:sp>
      <p:pic>
        <p:nvPicPr>
          <p:cNvPr id="7172" name="Picture 4" descr="Image result for cypress logo">
            <a:extLst>
              <a:ext uri="{FF2B5EF4-FFF2-40B4-BE49-F238E27FC236}">
                <a16:creationId xmlns:a16="http://schemas.microsoft.com/office/drawing/2014/main" id="{33F464D4-7C64-40FA-8E8D-EA80BFE20B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100" y="4986337"/>
            <a:ext cx="3848100" cy="1190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52645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1331</TotalTime>
  <Words>1231</Words>
  <Application>Microsoft Office PowerPoint</Application>
  <PresentationFormat>Widescreen</PresentationFormat>
  <Paragraphs>115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Calibri Light</vt:lpstr>
      <vt:lpstr>Tahoma</vt:lpstr>
      <vt:lpstr>Office Theme</vt:lpstr>
      <vt:lpstr>المتحكمات Microcontrollers</vt:lpstr>
      <vt:lpstr>Course Syllabus</vt:lpstr>
      <vt:lpstr>PowerPoint Presentation</vt:lpstr>
      <vt:lpstr>PowerPoint Presentation</vt:lpstr>
      <vt:lpstr>Microcontrollers (MCUs)</vt:lpstr>
      <vt:lpstr>Microprocessors (MPUs)</vt:lpstr>
      <vt:lpstr>Digital Signal Processors (DSPs)</vt:lpstr>
      <vt:lpstr>System on Chip (SoC)</vt:lpstr>
      <vt:lpstr>Programmable System on Chip (PSoC)</vt:lpstr>
      <vt:lpstr>Field Programmable Gate Array (FPGA)</vt:lpstr>
      <vt:lpstr>Graphical Processing Unit (GPU)</vt:lpstr>
      <vt:lpstr>Tensor Processing Unit (TPU)</vt:lpstr>
      <vt:lpstr>Application Specific Integrated Circuit (ASIC)</vt:lpstr>
      <vt:lpstr>How a CPU is Made!</vt:lpstr>
      <vt:lpstr>Single Board Computers</vt:lpstr>
      <vt:lpstr>Industrial Controllers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التحكم الحديث 2 (التحكم الرقمي)  Modern Control 2 (Digital Control)</dc:title>
  <dc:creator>Asaad Kaadan</dc:creator>
  <cp:lastModifiedBy>Asaad Kaadan</cp:lastModifiedBy>
  <cp:revision>117</cp:revision>
  <dcterms:created xsi:type="dcterms:W3CDTF">2019-02-19T07:45:50Z</dcterms:created>
  <dcterms:modified xsi:type="dcterms:W3CDTF">2019-03-04T13:29:45Z</dcterms:modified>
</cp:coreProperties>
</file>